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9" r:id="rId2"/>
  </p:sldMasterIdLst>
  <p:notesMasterIdLst>
    <p:notesMasterId r:id="rId18"/>
  </p:notesMasterIdLst>
  <p:handoutMasterIdLst>
    <p:handoutMasterId r:id="rId19"/>
  </p:handoutMasterIdLst>
  <p:sldIdLst>
    <p:sldId id="354" r:id="rId3"/>
    <p:sldId id="667" r:id="rId4"/>
    <p:sldId id="731" r:id="rId5"/>
    <p:sldId id="739" r:id="rId6"/>
    <p:sldId id="732" r:id="rId7"/>
    <p:sldId id="733" r:id="rId8"/>
    <p:sldId id="740" r:id="rId9"/>
    <p:sldId id="741" r:id="rId10"/>
    <p:sldId id="734" r:id="rId11"/>
    <p:sldId id="743" r:id="rId12"/>
    <p:sldId id="744" r:id="rId13"/>
    <p:sldId id="747" r:id="rId14"/>
    <p:sldId id="749" r:id="rId15"/>
    <p:sldId id="737" r:id="rId16"/>
    <p:sldId id="738" r:id="rId17"/>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59DA46-5520-4F42-9D3F-30C3F714C8C8}">
          <p14:sldIdLst>
            <p14:sldId id="354"/>
            <p14:sldId id="667"/>
            <p14:sldId id="731"/>
            <p14:sldId id="739"/>
            <p14:sldId id="732"/>
            <p14:sldId id="733"/>
            <p14:sldId id="740"/>
            <p14:sldId id="741"/>
            <p14:sldId id="734"/>
            <p14:sldId id="743"/>
            <p14:sldId id="744"/>
            <p14:sldId id="747"/>
            <p14:sldId id="749"/>
            <p14:sldId id="737"/>
            <p14:sldId id="738"/>
          </p14:sldIdLst>
        </p14:section>
        <p14:section name="Untitled Section" id="{1D3CCC35-C986-4A22-9365-6C3DD476231A}">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49" autoAdjust="0"/>
    <p:restoredTop sz="94667" autoAdjust="0"/>
  </p:normalViewPr>
  <p:slideViewPr>
    <p:cSldViewPr>
      <p:cViewPr varScale="1">
        <p:scale>
          <a:sx n="87" d="100"/>
          <a:sy n="87" d="100"/>
        </p:scale>
        <p:origin x="293" y="67"/>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3120" y="77"/>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dirty="0"/>
              <a:t>Accuracy</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[Book1]Sheet1!$A$2:$A$7</c:f>
              <c:strCache>
                <c:ptCount val="6"/>
                <c:pt idx="0">
                  <c:v>Logistic Regression</c:v>
                </c:pt>
                <c:pt idx="1">
                  <c:v>Gaussian Naïve bayes</c:v>
                </c:pt>
                <c:pt idx="2">
                  <c:v>Random forest</c:v>
                </c:pt>
                <c:pt idx="3">
                  <c:v>Balanced Bagging</c:v>
                </c:pt>
                <c:pt idx="4">
                  <c:v>XGBoost</c:v>
                </c:pt>
                <c:pt idx="5">
                  <c:v>Decision trees</c:v>
                </c:pt>
              </c:strCache>
            </c:strRef>
          </c:cat>
          <c:val>
            <c:numRef>
              <c:f>[Book1]Sheet1!$B$2:$B$7</c:f>
              <c:numCache>
                <c:formatCode>0.00%</c:formatCode>
                <c:ptCount val="6"/>
                <c:pt idx="0">
                  <c:v>0.95199999999999996</c:v>
                </c:pt>
                <c:pt idx="1">
                  <c:v>7.8E-2</c:v>
                </c:pt>
                <c:pt idx="2">
                  <c:v>0.96199999999999997</c:v>
                </c:pt>
                <c:pt idx="3">
                  <c:v>0.96799999999999997</c:v>
                </c:pt>
                <c:pt idx="4">
                  <c:v>0.97099999999999997</c:v>
                </c:pt>
                <c:pt idx="5">
                  <c:v>0.97499999999999998</c:v>
                </c:pt>
              </c:numCache>
            </c:numRef>
          </c:val>
          <c:extLst>
            <c:ext xmlns:c16="http://schemas.microsoft.com/office/drawing/2014/chart" uri="{C3380CC4-5D6E-409C-BE32-E72D297353CC}">
              <c16:uniqueId val="{00000000-EB16-446D-B1B8-CD5C5B199681}"/>
            </c:ext>
          </c:extLst>
        </c:ser>
        <c:dLbls>
          <c:dLblPos val="inEnd"/>
          <c:showLegendKey val="0"/>
          <c:showVal val="1"/>
          <c:showCatName val="0"/>
          <c:showSerName val="0"/>
          <c:showPercent val="0"/>
          <c:showBubbleSize val="0"/>
        </c:dLbls>
        <c:gapWidth val="65"/>
        <c:axId val="449904568"/>
        <c:axId val="449904896"/>
      </c:barChart>
      <c:catAx>
        <c:axId val="44990456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449904896"/>
        <c:crosses val="autoZero"/>
        <c:auto val="1"/>
        <c:lblAlgn val="ctr"/>
        <c:lblOffset val="100"/>
        <c:noMultiLvlLbl val="0"/>
      </c:catAx>
      <c:valAx>
        <c:axId val="44990489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44990456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1C482589-CB2F-4003-801D-095B67490E73}" type="datetimeFigureOut">
              <a:rPr lang="en-US"/>
              <a:t>2/8/2019</a:t>
            </a:fld>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a:p>
        </p:txBody>
      </p:sp>
    </p:spTree>
    <p:extLst>
      <p:ext uri="{BB962C8B-B14F-4D97-AF65-F5344CB8AC3E}">
        <p14:creationId xmlns:p14="http://schemas.microsoft.com/office/powerpoint/2010/main" val="385898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A7D4DBF-746C-4C25-853D-8A1CBE8404F4}" type="datetimeFigureOut">
              <a:rPr lang="en-US"/>
              <a:t>2/8/2019</a:t>
            </a:fld>
            <a:endParaRPr/>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8DE0FDE7-FE71-46E3-9512-437B13AD5F46}" type="slidenum">
              <a:rPr/>
              <a:t>‹#›</a:t>
            </a:fld>
            <a:endParaRPr/>
          </a:p>
        </p:txBody>
      </p:sp>
    </p:spTree>
    <p:extLst>
      <p:ext uri="{BB962C8B-B14F-4D97-AF65-F5344CB8AC3E}">
        <p14:creationId xmlns:p14="http://schemas.microsoft.com/office/powerpoint/2010/main" val="356697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DE0FDE7-FE71-46E3-9512-437B13AD5F46}" type="slidenum">
              <a:rPr lang="en-IN" smtClean="0"/>
              <a:t>1</a:t>
            </a:fld>
            <a:endParaRPr lang="en-IN"/>
          </a:p>
        </p:txBody>
      </p:sp>
    </p:spTree>
    <p:extLst>
      <p:ext uri="{BB962C8B-B14F-4D97-AF65-F5344CB8AC3E}">
        <p14:creationId xmlns:p14="http://schemas.microsoft.com/office/powerpoint/2010/main" val="967127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4812" y="1524000"/>
            <a:ext cx="8839201" cy="3200400"/>
          </a:xfrm>
        </p:spPr>
        <p:txBody>
          <a:bodyPr>
            <a:noAutofit/>
          </a:bodyPr>
          <a:lstStyle>
            <a:lvl1pPr>
              <a:defRPr sz="5400">
                <a:solidFill>
                  <a:srgbClr val="FFFF00"/>
                </a:solidFill>
              </a:defRPr>
            </a:lvl1pPr>
          </a:lstStyle>
          <a:p>
            <a:r>
              <a:rPr lang="en-US" dirty="0"/>
              <a:t>Click to edit Master title style</a:t>
            </a:r>
            <a:endParaRPr dirty="0"/>
          </a:p>
        </p:txBody>
      </p:sp>
      <p:sp>
        <p:nvSpPr>
          <p:cNvPr id="3" name="Subtitle 2"/>
          <p:cNvSpPr>
            <a:spLocks noGrp="1"/>
          </p:cNvSpPr>
          <p:nvPr>
            <p:ph type="subTitle" idx="1"/>
          </p:nvPr>
        </p:nvSpPr>
        <p:spPr>
          <a:xfrm>
            <a:off x="1674813" y="4876800"/>
            <a:ext cx="7162799" cy="990600"/>
          </a:xfrm>
        </p:spPr>
        <p:txBody>
          <a:bodyPr lIns="91440">
            <a:normAutofit/>
          </a:bodyPr>
          <a:lstStyle>
            <a:lvl1pPr marL="0" indent="0" algn="l">
              <a:spcBef>
                <a:spcPts val="0"/>
              </a:spcBef>
              <a:buNone/>
              <a:defRPr sz="2000" cap="all" spc="250" baseline="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350352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lternate Picture with Caption">
    <p:spTree>
      <p:nvGrpSpPr>
        <p:cNvPr id="1" name=""/>
        <p:cNvGrpSpPr/>
        <p:nvPr/>
      </p:nvGrpSpPr>
      <p:grpSpPr>
        <a:xfrm>
          <a:off x="0" y="0"/>
          <a:ext cx="0" cy="0"/>
          <a:chOff x="0" y="0"/>
          <a:chExt cx="0" cy="0"/>
        </a:xfrm>
      </p:grpSpPr>
      <p:sp>
        <p:nvSpPr>
          <p:cNvPr id="10" name="Rectangle 9"/>
          <p:cNvSpPr/>
          <p:nvPr/>
        </p:nvSpPr>
        <p:spPr>
          <a:xfrm>
            <a:off x="5393372" y="0"/>
            <a:ext cx="67954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1" name="Rectangle 10"/>
          <p:cNvSpPr/>
          <p:nvPr/>
        </p:nvSpPr>
        <p:spPr>
          <a:xfrm>
            <a:off x="5484812" y="0"/>
            <a:ext cx="6704012" cy="6858000"/>
          </a:xfrm>
          <a:prstGeom prst="rect">
            <a:avLst/>
          </a:prstGeom>
          <a:solidFill>
            <a:schemeClr val="bg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608013" y="685800"/>
            <a:ext cx="4267200" cy="3886200"/>
          </a:xfrm>
        </p:spPr>
        <p:txBody>
          <a:bodyPr anchor="b">
            <a:noAutofit/>
          </a:bodyPr>
          <a:lstStyle>
            <a:lvl1pPr algn="l">
              <a:defRPr sz="4000" b="0"/>
            </a:lvl1pPr>
          </a:lstStyle>
          <a:p>
            <a:r>
              <a:rPr lang="en-US"/>
              <a:t>Click to edit Master title style</a:t>
            </a:r>
            <a:endParaRPr/>
          </a:p>
        </p:txBody>
      </p:sp>
      <p:sp>
        <p:nvSpPr>
          <p:cNvPr id="3" name="Picture Placeholder 2"/>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08013" y="4724400"/>
            <a:ext cx="4267200" cy="14478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99542E4-2CCF-42F6-9D92-ED568035133D}"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337433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99542E4-2CCF-42F6-9D92-ED568035133D}"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218591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75812" y="685801"/>
            <a:ext cx="12192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93813" y="685800"/>
            <a:ext cx="8153399" cy="5486400"/>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99542E4-2CCF-42F6-9D92-ED568035133D}"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295035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a:xfrm>
            <a:off x="7750596" y="6400801"/>
            <a:ext cx="1320059" cy="276226"/>
          </a:xfrm>
        </p:spPr>
        <p:txBody>
          <a:bodyPr/>
          <a:lstStyle/>
          <a:p>
            <a:endParaRPr dirty="0">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a:xfrm>
            <a:off x="9190756" y="6393134"/>
            <a:ext cx="408114" cy="276226"/>
          </a:xfrm>
        </p:spPr>
        <p:txBody>
          <a:bodyPr/>
          <a:lstStyle/>
          <a:p>
            <a:fld id="{299542E4-2CCF-42F6-9D92-ED568035133D}" type="slidenum">
              <a:rPr>
                <a:solidFill>
                  <a:prstClr val="white">
                    <a:tint val="75000"/>
                  </a:prstClr>
                </a:solidFill>
              </a:rPr>
              <a:pPr/>
              <a:t>‹#›</a:t>
            </a:fld>
            <a:endParaRPr>
              <a:solidFill>
                <a:prstClr val="white">
                  <a:tint val="75000"/>
                </a:prstClr>
              </a:solidFill>
            </a:endParaRPr>
          </a:p>
        </p:txBody>
      </p:sp>
      <p:sp>
        <p:nvSpPr>
          <p:cNvPr id="10" name="Date Placeholder 6"/>
          <p:cNvSpPr txBox="1">
            <a:spLocks/>
          </p:cNvSpPr>
          <p:nvPr userDrawn="1"/>
        </p:nvSpPr>
        <p:spPr>
          <a:xfrm>
            <a:off x="9406780" y="6292492"/>
            <a:ext cx="2688211" cy="520884"/>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dirty="0">
                <a:solidFill>
                  <a:schemeClr val="tx1"/>
                </a:solidFill>
                <a:latin typeface="Gill Sans MT" panose="020B0502020104020203" pitchFamily="34" charset="0"/>
              </a:rPr>
              <a:t>By Bhat Dittakavi &amp; Deepak</a:t>
            </a:r>
            <a:r>
              <a:rPr lang="en-IN" sz="1200" baseline="0" dirty="0">
                <a:solidFill>
                  <a:schemeClr val="tx1"/>
                </a:solidFill>
                <a:latin typeface="Gill Sans MT" panose="020B0502020104020203" pitchFamily="34" charset="0"/>
              </a:rPr>
              <a:t> Agrawal</a:t>
            </a:r>
            <a:endParaRPr lang="en-IN" sz="1200" dirty="0">
              <a:solidFill>
                <a:schemeClr val="tx1"/>
              </a:solidFill>
              <a:latin typeface="Gill Sans MT" panose="020B0502020104020203" pitchFamily="34" charset="0"/>
            </a:endParaRPr>
          </a:p>
        </p:txBody>
      </p:sp>
      <p:sp>
        <p:nvSpPr>
          <p:cNvPr id="8" name="Date Placeholder 6"/>
          <p:cNvSpPr txBox="1">
            <a:spLocks/>
          </p:cNvSpPr>
          <p:nvPr userDrawn="1"/>
        </p:nvSpPr>
        <p:spPr>
          <a:xfrm>
            <a:off x="10486900" y="548680"/>
            <a:ext cx="1701925" cy="460276"/>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0" dirty="0">
                <a:solidFill>
                  <a:srgbClr val="C00000"/>
                </a:solidFill>
                <a:latin typeface="Gill Sans MT" panose="020B0502020104020203" pitchFamily="34" charset="0"/>
              </a:rPr>
              <a:t>CBA Practicum</a:t>
            </a:r>
          </a:p>
        </p:txBody>
      </p:sp>
    </p:spTree>
    <p:extLst>
      <p:ext uri="{BB962C8B-B14F-4D97-AF65-F5344CB8AC3E}">
        <p14:creationId xmlns:p14="http://schemas.microsoft.com/office/powerpoint/2010/main" val="199118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3429000"/>
            <a:ext cx="9601201" cy="22860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293813" y="685800"/>
            <a:ext cx="7543800" cy="1066800"/>
          </a:xfrm>
        </p:spPr>
        <p:txBody>
          <a:bodyPr lIns="91440" anchor="t"/>
          <a:lstStyle>
            <a:lvl1pPr marL="0" indent="0">
              <a:spcBef>
                <a:spcPts val="0"/>
              </a:spcBef>
              <a:buNone/>
              <a:defRPr sz="2000" cap="all" spc="25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99542E4-2CCF-42F6-9D92-ED568035133D}"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40994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2" y="1828801"/>
            <a:ext cx="4648202"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99542E4-2CCF-42F6-9D92-ED568035133D}"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214197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813" y="1676400"/>
            <a:ext cx="4646376"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438400"/>
            <a:ext cx="4648199"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2" y="1676400"/>
            <a:ext cx="4648201"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2" y="2438400"/>
            <a:ext cx="4648201"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solidFill>
                <a:prstClr val="white">
                  <a:tint val="75000"/>
                </a:prstClr>
              </a:solidFill>
            </a:endParaRPr>
          </a:p>
        </p:txBody>
      </p:sp>
      <p:sp>
        <p:nvSpPr>
          <p:cNvPr id="8" name="Footer Placeholder 7"/>
          <p:cNvSpPr>
            <a:spLocks noGrp="1"/>
          </p:cNvSpPr>
          <p:nvPr>
            <p:ph type="ftr" sz="quarter" idx="11"/>
          </p:nvPr>
        </p:nvSpPr>
        <p:spPr/>
        <p:txBody>
          <a:bodyPr/>
          <a:lstStyle/>
          <a:p>
            <a:endParaRPr>
              <a:solidFill>
                <a:prstClr val="white">
                  <a:tint val="75000"/>
                </a:prstClr>
              </a:solidFill>
            </a:endParaRPr>
          </a:p>
        </p:txBody>
      </p:sp>
      <p:sp>
        <p:nvSpPr>
          <p:cNvPr id="9" name="Slide Number Placeholder 8"/>
          <p:cNvSpPr>
            <a:spLocks noGrp="1"/>
          </p:cNvSpPr>
          <p:nvPr>
            <p:ph type="sldNum" sz="quarter" idx="12"/>
          </p:nvPr>
        </p:nvSpPr>
        <p:spPr/>
        <p:txBody>
          <a:bodyPr/>
          <a:lstStyle/>
          <a:p>
            <a:fld id="{299542E4-2CCF-42F6-9D92-ED568035133D}"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185108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solidFill>
                <a:prstClr val="white">
                  <a:tint val="75000"/>
                </a:prstClr>
              </a:solidFill>
            </a:endParaRPr>
          </a:p>
        </p:txBody>
      </p:sp>
      <p:sp>
        <p:nvSpPr>
          <p:cNvPr id="4" name="Footer Placeholder 3"/>
          <p:cNvSpPr>
            <a:spLocks noGrp="1"/>
          </p:cNvSpPr>
          <p:nvPr>
            <p:ph type="ftr" sz="quarter" idx="11"/>
          </p:nvPr>
        </p:nvSpPr>
        <p:spPr/>
        <p:txBody>
          <a:bodyPr/>
          <a:lstStyle/>
          <a:p>
            <a:endParaRPr>
              <a:solidFill>
                <a:prstClr val="white">
                  <a:tint val="75000"/>
                </a:prstClr>
              </a:solidFill>
            </a:endParaRPr>
          </a:p>
        </p:txBody>
      </p:sp>
      <p:sp>
        <p:nvSpPr>
          <p:cNvPr id="5" name="Slide Number Placeholder 4"/>
          <p:cNvSpPr>
            <a:spLocks noGrp="1"/>
          </p:cNvSpPr>
          <p:nvPr>
            <p:ph type="sldNum" sz="quarter" idx="12"/>
          </p:nvPr>
        </p:nvSpPr>
        <p:spPr/>
        <p:txBody>
          <a:bodyPr/>
          <a:lstStyle/>
          <a:p>
            <a:fld id="{299542E4-2CCF-42F6-9D92-ED568035133D}"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278553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solidFill>
                <a:prstClr val="white">
                  <a:tint val="75000"/>
                </a:prstClr>
              </a:solidFill>
            </a:endParaRPr>
          </a:p>
        </p:txBody>
      </p:sp>
      <p:sp>
        <p:nvSpPr>
          <p:cNvPr id="3" name="Footer Placeholder 2"/>
          <p:cNvSpPr>
            <a:spLocks noGrp="1"/>
          </p:cNvSpPr>
          <p:nvPr>
            <p:ph type="ftr" sz="quarter" idx="11"/>
          </p:nvPr>
        </p:nvSpPr>
        <p:spPr/>
        <p:txBody>
          <a:bodyPr/>
          <a:lstStyle/>
          <a:p>
            <a:endParaRPr>
              <a:solidFill>
                <a:prstClr val="white">
                  <a:tint val="75000"/>
                </a:prstClr>
              </a:solidFill>
            </a:endParaRPr>
          </a:p>
        </p:txBody>
      </p:sp>
      <p:sp>
        <p:nvSpPr>
          <p:cNvPr id="4" name="Slide Number Placeholder 3"/>
          <p:cNvSpPr>
            <a:spLocks noGrp="1"/>
          </p:cNvSpPr>
          <p:nvPr>
            <p:ph type="sldNum" sz="quarter" idx="12"/>
          </p:nvPr>
        </p:nvSpPr>
        <p:spPr/>
        <p:txBody>
          <a:bodyPr/>
          <a:lstStyle/>
          <a:p>
            <a:fld id="{299542E4-2CCF-42F6-9D92-ED568035133D}"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146444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1" name="Rectangle 10"/>
          <p:cNvSpPr/>
          <p:nvPr/>
        </p:nvSpPr>
        <p:spPr>
          <a:xfrm>
            <a:off x="699452" y="0"/>
            <a:ext cx="4700684" cy="6858000"/>
          </a:xfrm>
          <a:prstGeom prst="rect">
            <a:avLst/>
          </a:prstGeom>
          <a:solidFill>
            <a:schemeClr val="bg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6094413" y="685800"/>
            <a:ext cx="548497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99542E4-2CCF-42F6-9D92-ED568035133D}"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235386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2" name="Rectangle 11"/>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3" name="Rectangle 12"/>
          <p:cNvSpPr/>
          <p:nvPr/>
        </p:nvSpPr>
        <p:spPr>
          <a:xfrm>
            <a:off x="699452" y="0"/>
            <a:ext cx="4700684" cy="6858000"/>
          </a:xfrm>
          <a:prstGeom prst="rect">
            <a:avLst/>
          </a:prstGeom>
          <a:solidFill>
            <a:schemeClr val="bg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a:p>
        </p:txBody>
      </p:sp>
      <p:sp>
        <p:nvSpPr>
          <p:cNvPr id="3" name="Picture Placeholder 2"/>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99542E4-2CCF-42F6-9D92-ED568035133D}"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118900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3812" y="381000"/>
            <a:ext cx="96012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93814" y="1828800"/>
            <a:ext cx="96012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7999412" y="6400801"/>
            <a:ext cx="13200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a:solidFill>
                <a:prstClr val="white">
                  <a:tint val="75000"/>
                </a:prstClr>
              </a:solidFill>
            </a:endParaRPr>
          </a:p>
        </p:txBody>
      </p:sp>
      <p:sp>
        <p:nvSpPr>
          <p:cNvPr id="5" name="Footer Placeholder 4"/>
          <p:cNvSpPr>
            <a:spLocks noGrp="1"/>
          </p:cNvSpPr>
          <p:nvPr>
            <p:ph type="ftr" sz="quarter" idx="3"/>
          </p:nvPr>
        </p:nvSpPr>
        <p:spPr>
          <a:xfrm>
            <a:off x="1293813" y="6400801"/>
            <a:ext cx="6324599" cy="276226"/>
          </a:xfrm>
          <a:prstGeom prst="rect">
            <a:avLst/>
          </a:prstGeom>
        </p:spPr>
        <p:txBody>
          <a:bodyPr vert="horz" lIns="91440" tIns="45720" rIns="91440" bIns="45720" rtlCol="0" anchor="ctr"/>
          <a:lstStyle>
            <a:lvl1pPr algn="l">
              <a:defRPr sz="1000" cap="all" baseline="0">
                <a:solidFill>
                  <a:schemeClr val="tx1">
                    <a:tint val="75000"/>
                  </a:schemeClr>
                </a:solidFill>
              </a:defRPr>
            </a:lvl1pPr>
          </a:lstStyle>
          <a:p>
            <a:endParaRPr>
              <a:solidFill>
                <a:prstClr val="white">
                  <a:tint val="75000"/>
                </a:prstClr>
              </a:solidFill>
            </a:endParaRPr>
          </a:p>
        </p:txBody>
      </p:sp>
      <p:sp>
        <p:nvSpPr>
          <p:cNvPr id="6" name="Slide Number Placeholder 5"/>
          <p:cNvSpPr>
            <a:spLocks noGrp="1"/>
          </p:cNvSpPr>
          <p:nvPr>
            <p:ph type="sldNum" sz="quarter" idx="4"/>
          </p:nvPr>
        </p:nvSpPr>
        <p:spPr>
          <a:xfrm>
            <a:off x="9675812" y="6400801"/>
            <a:ext cx="12192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99542E4-2CCF-42F6-9D92-ED568035133D}" type="slidenum">
              <a:rPr>
                <a:solidFill>
                  <a:prstClr val="white">
                    <a:tint val="75000"/>
                  </a:prstClr>
                </a:solidFill>
              </a:rPr>
              <a:pPr/>
              <a:t>‹#›</a:t>
            </a:fld>
            <a:endParaRPr>
              <a:solidFill>
                <a:prstClr val="white">
                  <a:tint val="75000"/>
                </a:prstClr>
              </a:solidFill>
            </a:endParaRPr>
          </a:p>
        </p:txBody>
      </p:sp>
      <p:pic>
        <p:nvPicPr>
          <p:cNvPr id="9" name="Picture 4" descr="Image result for isb business analytic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815841" y="76200"/>
            <a:ext cx="1353615" cy="592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538830"/>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5981" y="1772816"/>
            <a:ext cx="8856984" cy="762466"/>
          </a:xfrm>
        </p:spPr>
        <p:txBody>
          <a:bodyPr/>
          <a:lstStyle/>
          <a:p>
            <a:r>
              <a:rPr lang="en-US" sz="3600" dirty="0">
                <a:solidFill>
                  <a:schemeClr val="accent3">
                    <a:lumMod val="50000"/>
                  </a:schemeClr>
                </a:solidFill>
                <a:latin typeface="Gill Sans MT" panose="020B0502020104020203" pitchFamily="34" charset="0"/>
              </a:rPr>
              <a:t>Bankruptcy Prediction</a:t>
            </a:r>
            <a:endParaRPr lang="en-IN" sz="3600" dirty="0">
              <a:solidFill>
                <a:schemeClr val="accent3">
                  <a:lumMod val="50000"/>
                </a:schemeClr>
              </a:solidFill>
              <a:latin typeface="Gill Sans MT" panose="020B0502020104020203" pitchFamily="34" charset="0"/>
            </a:endParaRPr>
          </a:p>
        </p:txBody>
      </p:sp>
      <p:sp>
        <p:nvSpPr>
          <p:cNvPr id="3" name="Subtitle 2"/>
          <p:cNvSpPr>
            <a:spLocks noGrp="1"/>
          </p:cNvSpPr>
          <p:nvPr>
            <p:ph type="subTitle" idx="1"/>
          </p:nvPr>
        </p:nvSpPr>
        <p:spPr>
          <a:xfrm>
            <a:off x="2205980" y="2555364"/>
            <a:ext cx="4320480" cy="441588"/>
          </a:xfrm>
        </p:spPr>
        <p:txBody>
          <a:bodyPr>
            <a:normAutofit fontScale="92500"/>
          </a:bodyPr>
          <a:lstStyle/>
          <a:p>
            <a:r>
              <a:rPr lang="en-US" dirty="0">
                <a:solidFill>
                  <a:schemeClr val="accent1">
                    <a:lumMod val="50000"/>
                  </a:schemeClr>
                </a:solidFill>
                <a:latin typeface="Gill Sans MT" panose="020B0502020104020203" pitchFamily="34" charset="0"/>
              </a:rPr>
              <a:t>Communication is the key</a:t>
            </a:r>
            <a:endParaRPr lang="en-IN" dirty="0">
              <a:solidFill>
                <a:schemeClr val="accent1">
                  <a:lumMod val="50000"/>
                </a:schemeClr>
              </a:solidFill>
              <a:latin typeface="Gill Sans MT" panose="020B0502020104020203" pitchFamily="34" charset="0"/>
            </a:endParaRPr>
          </a:p>
        </p:txBody>
      </p:sp>
      <p:sp>
        <p:nvSpPr>
          <p:cNvPr id="4" name="TextBox 3"/>
          <p:cNvSpPr txBox="1"/>
          <p:nvPr/>
        </p:nvSpPr>
        <p:spPr>
          <a:xfrm>
            <a:off x="7246540" y="4862125"/>
            <a:ext cx="4523350" cy="1384995"/>
          </a:xfrm>
          <a:prstGeom prst="rect">
            <a:avLst/>
          </a:prstGeom>
          <a:noFill/>
        </p:spPr>
        <p:txBody>
          <a:bodyPr wrap="square" rtlCol="0">
            <a:spAutoFit/>
          </a:bodyPr>
          <a:lstStyle/>
          <a:p>
            <a:pPr algn="r"/>
            <a:r>
              <a:rPr lang="en-IN" sz="2800" dirty="0">
                <a:solidFill>
                  <a:srgbClr val="002060"/>
                </a:solidFill>
                <a:latin typeface="Gill Sans MT" panose="020B0502020104020203" pitchFamily="34" charset="0"/>
                <a:ea typeface="+mj-ea"/>
                <a:cs typeface="+mj-cs"/>
              </a:rPr>
              <a:t>By:</a:t>
            </a:r>
          </a:p>
          <a:p>
            <a:pPr algn="r"/>
            <a:r>
              <a:rPr lang="en-IN" sz="2800" dirty="0">
                <a:solidFill>
                  <a:srgbClr val="002060"/>
                </a:solidFill>
                <a:latin typeface="Gill Sans MT" panose="020B0502020104020203" pitchFamily="34" charset="0"/>
                <a:ea typeface="+mj-ea"/>
                <a:cs typeface="+mj-cs"/>
              </a:rPr>
              <a:t>Akanksha Utreja(11910056)</a:t>
            </a:r>
          </a:p>
          <a:p>
            <a:pPr algn="r"/>
            <a:r>
              <a:rPr lang="en-IN" sz="2800" dirty="0">
                <a:solidFill>
                  <a:srgbClr val="002060"/>
                </a:solidFill>
                <a:latin typeface="Gill Sans MT" panose="020B0502020104020203" pitchFamily="34" charset="0"/>
                <a:ea typeface="+mj-ea"/>
                <a:cs typeface="+mj-cs"/>
              </a:rPr>
              <a:t>Swapnil Vermani(11910052)</a:t>
            </a:r>
          </a:p>
        </p:txBody>
      </p:sp>
      <p:pic>
        <p:nvPicPr>
          <p:cNvPr id="6" name="Picture 4" descr="Image result for isb business analy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972" y="4149080"/>
            <a:ext cx="381000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92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50000"/>
                  </a:schemeClr>
                </a:solidFill>
                <a:latin typeface="Gill Sans MT" panose="020B0502020104020203" pitchFamily="34" charset="0"/>
              </a:rPr>
              <a:t> Modeling, Evaluation and Feedback</a:t>
            </a:r>
            <a:endParaRPr lang="en-IN" dirty="0">
              <a:solidFill>
                <a:schemeClr val="accent3">
                  <a:lumMod val="50000"/>
                </a:schemeClr>
              </a:solidFill>
              <a:latin typeface="Gill Sans MT" panose="020B0502020104020203" pitchFamily="34" charset="0"/>
            </a:endParaRP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10</a:t>
            </a:fld>
            <a:endParaRPr lang="en-IN">
              <a:solidFill>
                <a:prstClr val="white">
                  <a:tint val="75000"/>
                </a:prstClr>
              </a:solidFill>
            </a:endParaRPr>
          </a:p>
        </p:txBody>
      </p:sp>
      <p:sp>
        <p:nvSpPr>
          <p:cNvPr id="6" name="Content Placeholder 2"/>
          <p:cNvSpPr>
            <a:spLocks noGrp="1"/>
          </p:cNvSpPr>
          <p:nvPr>
            <p:ph idx="1"/>
          </p:nvPr>
        </p:nvSpPr>
        <p:spPr>
          <a:xfrm>
            <a:off x="1125860" y="1700808"/>
            <a:ext cx="10081120" cy="4536504"/>
          </a:xfrm>
        </p:spPr>
        <p:txBody>
          <a:bodyPr>
            <a:noAutofit/>
          </a:bodyPr>
          <a:lstStyle/>
          <a:p>
            <a:pPr marL="0" indent="0">
              <a:buNone/>
            </a:pPr>
            <a:r>
              <a:rPr lang="en-IN" dirty="0">
                <a:solidFill>
                  <a:srgbClr val="002060"/>
                </a:solidFill>
                <a:latin typeface="Gill Sans MT" panose="020B0502020104020203" pitchFamily="34" charset="0"/>
              </a:rPr>
              <a:t>The models were chosen accordingly.</a:t>
            </a:r>
          </a:p>
          <a:p>
            <a:r>
              <a:rPr lang="en-IN" dirty="0">
                <a:solidFill>
                  <a:srgbClr val="002060"/>
                </a:solidFill>
                <a:latin typeface="Gill Sans MT" panose="020B0502020104020203" pitchFamily="34" charset="0"/>
              </a:rPr>
              <a:t>Logistic Regression (with L1 and L2 penalty used for </a:t>
            </a:r>
            <a:r>
              <a:rPr lang="en-IN" dirty="0" err="1">
                <a:solidFill>
                  <a:srgbClr val="002060"/>
                </a:solidFill>
                <a:latin typeface="Gill Sans MT" panose="020B0502020104020203" pitchFamily="34" charset="0"/>
              </a:rPr>
              <a:t>imbalancing</a:t>
            </a:r>
            <a:r>
              <a:rPr lang="en-IN" dirty="0">
                <a:solidFill>
                  <a:srgbClr val="002060"/>
                </a:solidFill>
                <a:latin typeface="Gill Sans MT" panose="020B0502020104020203" pitchFamily="34" charset="0"/>
              </a:rPr>
              <a:t>)</a:t>
            </a:r>
          </a:p>
          <a:p>
            <a:r>
              <a:rPr lang="en-IN" dirty="0">
                <a:solidFill>
                  <a:srgbClr val="002060"/>
                </a:solidFill>
                <a:latin typeface="Gill Sans MT" panose="020B0502020104020203" pitchFamily="34" charset="0"/>
              </a:rPr>
              <a:t>Decision trees (with appropriate depth)</a:t>
            </a:r>
          </a:p>
          <a:p>
            <a:r>
              <a:rPr lang="en-IN" dirty="0" err="1">
                <a:solidFill>
                  <a:srgbClr val="002060"/>
                </a:solidFill>
                <a:latin typeface="Gill Sans MT" panose="020B0502020104020203" pitchFamily="34" charset="0"/>
              </a:rPr>
              <a:t>Guassian</a:t>
            </a:r>
            <a:r>
              <a:rPr lang="en-IN" dirty="0">
                <a:solidFill>
                  <a:srgbClr val="002060"/>
                </a:solidFill>
                <a:latin typeface="Gill Sans MT" panose="020B0502020104020203" pitchFamily="34" charset="0"/>
              </a:rPr>
              <a:t> Naïve Bayes</a:t>
            </a:r>
          </a:p>
          <a:p>
            <a:r>
              <a:rPr lang="en-IN" dirty="0">
                <a:solidFill>
                  <a:srgbClr val="002060"/>
                </a:solidFill>
                <a:latin typeface="Gill Sans MT" panose="020B0502020104020203" pitchFamily="34" charset="0"/>
              </a:rPr>
              <a:t>Random forest (ensemble)</a:t>
            </a:r>
          </a:p>
          <a:p>
            <a:r>
              <a:rPr lang="en-IN" dirty="0">
                <a:solidFill>
                  <a:srgbClr val="002060"/>
                </a:solidFill>
                <a:latin typeface="Gill Sans MT" panose="020B0502020104020203" pitchFamily="34" charset="0"/>
              </a:rPr>
              <a:t>Balanced Bagging (ensemble)</a:t>
            </a:r>
          </a:p>
          <a:p>
            <a:r>
              <a:rPr lang="en-IN" dirty="0" err="1">
                <a:solidFill>
                  <a:srgbClr val="002060"/>
                </a:solidFill>
                <a:latin typeface="Gill Sans MT" panose="020B0502020104020203" pitchFamily="34" charset="0"/>
              </a:rPr>
              <a:t>XgBoost</a:t>
            </a:r>
            <a:r>
              <a:rPr lang="en-IN" dirty="0">
                <a:solidFill>
                  <a:srgbClr val="002060"/>
                </a:solidFill>
                <a:latin typeface="Gill Sans MT" panose="020B0502020104020203" pitchFamily="34" charset="0"/>
              </a:rPr>
              <a:t> </a:t>
            </a:r>
          </a:p>
        </p:txBody>
      </p:sp>
      <p:pic>
        <p:nvPicPr>
          <p:cNvPr id="7" name="Picture 6">
            <a:extLst/>
          </p:cNvPr>
          <p:cNvPicPr>
            <a:picLocks noChangeAspect="1"/>
          </p:cNvPicPr>
          <p:nvPr/>
        </p:nvPicPr>
        <p:blipFill rotWithShape="1">
          <a:blip r:embed="rId2"/>
          <a:srcRect l="19280" t="25844" r="23415" b="6767"/>
          <a:stretch/>
        </p:blipFill>
        <p:spPr>
          <a:xfrm>
            <a:off x="6729564" y="3232058"/>
            <a:ext cx="4375869" cy="2894568"/>
          </a:xfrm>
          <a:prstGeom prst="rect">
            <a:avLst/>
          </a:prstGeom>
        </p:spPr>
      </p:pic>
    </p:spTree>
    <p:extLst>
      <p:ext uri="{BB962C8B-B14F-4D97-AF65-F5344CB8AC3E}">
        <p14:creationId xmlns:p14="http://schemas.microsoft.com/office/powerpoint/2010/main" val="171438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fade">
                                      <p:cBhvr>
                                        <p:cTn id="49" dur="1000"/>
                                        <p:tgtEl>
                                          <p:spTgt spid="6">
                                            <p:txEl>
                                              <p:pRg st="6" end="6"/>
                                            </p:txEl>
                                          </p:spTgt>
                                        </p:tgtEl>
                                      </p:cBhvr>
                                    </p:animEffect>
                                    <p:anim calcmode="lin" valueType="num">
                                      <p:cBhvr>
                                        <p:cTn id="5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50000"/>
                  </a:schemeClr>
                </a:solidFill>
                <a:latin typeface="Gill Sans MT" panose="020B0502020104020203" pitchFamily="34" charset="0"/>
              </a:rPr>
              <a:t> Modeling, Evaluation and Feedback</a:t>
            </a:r>
            <a:endParaRPr lang="en-IN" dirty="0">
              <a:solidFill>
                <a:schemeClr val="accent3">
                  <a:lumMod val="50000"/>
                </a:schemeClr>
              </a:solidFill>
              <a:latin typeface="Gill Sans MT" panose="020B0502020104020203" pitchFamily="34" charset="0"/>
            </a:endParaRPr>
          </a:p>
        </p:txBody>
      </p:sp>
      <p:sp>
        <p:nvSpPr>
          <p:cNvPr id="3" name="Content Placeholder 2"/>
          <p:cNvSpPr>
            <a:spLocks noGrp="1"/>
          </p:cNvSpPr>
          <p:nvPr>
            <p:ph idx="1"/>
          </p:nvPr>
        </p:nvSpPr>
        <p:spPr>
          <a:xfrm>
            <a:off x="1293812" y="2204864"/>
            <a:ext cx="9601200" cy="3256384"/>
          </a:xfrm>
        </p:spPr>
        <p:txBody>
          <a:bodyPr>
            <a:noAutofit/>
          </a:bodyPr>
          <a:lstStyle/>
          <a:p>
            <a:pPr marL="0" indent="0">
              <a:buNone/>
            </a:pPr>
            <a:r>
              <a:rPr lang="en-IN" dirty="0">
                <a:solidFill>
                  <a:srgbClr val="002060"/>
                </a:solidFill>
                <a:latin typeface="Gill Sans MT" panose="020B0502020104020203" pitchFamily="34" charset="0"/>
              </a:rPr>
              <a:t>The following were used to analyse the performance of the model:</a:t>
            </a:r>
          </a:p>
          <a:p>
            <a:pPr marL="457200" indent="-457200">
              <a:buAutoNum type="arabicPeriod"/>
            </a:pPr>
            <a:r>
              <a:rPr lang="en-IN" dirty="0">
                <a:solidFill>
                  <a:srgbClr val="002060"/>
                </a:solidFill>
                <a:latin typeface="Gill Sans MT" panose="020B0502020104020203" pitchFamily="34" charset="0"/>
              </a:rPr>
              <a:t>Accuracy</a:t>
            </a:r>
          </a:p>
          <a:p>
            <a:pPr marL="457200" indent="-457200">
              <a:buAutoNum type="arabicPeriod"/>
            </a:pPr>
            <a:r>
              <a:rPr lang="en-IN" dirty="0">
                <a:solidFill>
                  <a:srgbClr val="002060"/>
                </a:solidFill>
                <a:latin typeface="Gill Sans MT" panose="020B0502020104020203" pitchFamily="34" charset="0"/>
              </a:rPr>
              <a:t>Classification summary (recall, precision, etc.)</a:t>
            </a:r>
          </a:p>
          <a:p>
            <a:pPr marL="457200" indent="-457200">
              <a:buAutoNum type="arabicPeriod"/>
            </a:pPr>
            <a:r>
              <a:rPr lang="en-IN" dirty="0">
                <a:solidFill>
                  <a:srgbClr val="002060"/>
                </a:solidFill>
                <a:latin typeface="Gill Sans MT" panose="020B0502020104020203" pitchFamily="34" charset="0"/>
              </a:rPr>
              <a:t>Confusion matrix </a:t>
            </a: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11</a:t>
            </a:fld>
            <a:endParaRPr lang="en-IN">
              <a:solidFill>
                <a:prstClr val="white">
                  <a:tint val="75000"/>
                </a:prstClr>
              </a:solidFill>
            </a:endParaRPr>
          </a:p>
        </p:txBody>
      </p:sp>
    </p:spTree>
    <p:extLst>
      <p:ext uri="{BB962C8B-B14F-4D97-AF65-F5344CB8AC3E}">
        <p14:creationId xmlns:p14="http://schemas.microsoft.com/office/powerpoint/2010/main" val="186191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13892" y="180278"/>
            <a:ext cx="9601200" cy="864096"/>
          </a:xfrm>
        </p:spPr>
        <p:txBody>
          <a:bodyPr/>
          <a:lstStyle/>
          <a:p>
            <a:r>
              <a:rPr lang="en-US" dirty="0">
                <a:solidFill>
                  <a:schemeClr val="accent3">
                    <a:lumMod val="50000"/>
                  </a:schemeClr>
                </a:solidFill>
                <a:latin typeface="Gill Sans MT" panose="020B0502020104020203" pitchFamily="34" charset="0"/>
              </a:rPr>
              <a:t>Modeling, Evaluation and Feedback</a:t>
            </a:r>
            <a:endParaRPr lang="en-IN" dirty="0">
              <a:solidFill>
                <a:schemeClr val="accent3">
                  <a:lumMod val="50000"/>
                </a:schemeClr>
              </a:solidFill>
              <a:latin typeface="Gill Sans MT" panose="020B0502020104020203" pitchFamily="34" charset="0"/>
            </a:endParaRPr>
          </a:p>
        </p:txBody>
      </p:sp>
      <p:sp>
        <p:nvSpPr>
          <p:cNvPr id="3" name="Content Placeholder 2"/>
          <p:cNvSpPr>
            <a:spLocks noGrp="1"/>
          </p:cNvSpPr>
          <p:nvPr>
            <p:ph idx="1"/>
          </p:nvPr>
        </p:nvSpPr>
        <p:spPr>
          <a:xfrm>
            <a:off x="1293812" y="1525866"/>
            <a:ext cx="9601200" cy="3256384"/>
          </a:xfrm>
        </p:spPr>
        <p:txBody>
          <a:bodyPr>
            <a:noAutofit/>
          </a:bodyPr>
          <a:lstStyle/>
          <a:p>
            <a:pPr marL="0" indent="0">
              <a:buNone/>
            </a:pPr>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12</a:t>
            </a:fld>
            <a:endParaRPr lang="en-IN">
              <a:solidFill>
                <a:prstClr val="white">
                  <a:tint val="75000"/>
                </a:prstClr>
              </a:solidFill>
            </a:endParaRPr>
          </a:p>
        </p:txBody>
      </p:sp>
      <p:pic>
        <p:nvPicPr>
          <p:cNvPr id="8" name="Picture 7"/>
          <p:cNvPicPr>
            <a:picLocks noChangeAspect="1"/>
          </p:cNvPicPr>
          <p:nvPr/>
        </p:nvPicPr>
        <p:blipFill rotWithShape="1">
          <a:blip r:embed="rId2"/>
          <a:srcRect l="19870" t="40548" r="54136" b="23743"/>
          <a:stretch/>
        </p:blipFill>
        <p:spPr>
          <a:xfrm>
            <a:off x="1142683" y="1704645"/>
            <a:ext cx="3168352" cy="2448272"/>
          </a:xfrm>
          <a:prstGeom prst="rect">
            <a:avLst/>
          </a:prstGeom>
        </p:spPr>
      </p:pic>
      <p:sp>
        <p:nvSpPr>
          <p:cNvPr id="11" name="TextBox 10"/>
          <p:cNvSpPr txBox="1"/>
          <p:nvPr/>
        </p:nvSpPr>
        <p:spPr>
          <a:xfrm>
            <a:off x="1231835" y="1318509"/>
            <a:ext cx="4440560" cy="369332"/>
          </a:xfrm>
          <a:prstGeom prst="rect">
            <a:avLst/>
          </a:prstGeom>
          <a:noFill/>
        </p:spPr>
        <p:txBody>
          <a:bodyPr wrap="square" rtlCol="0">
            <a:spAutoFit/>
          </a:bodyPr>
          <a:lstStyle/>
          <a:p>
            <a:r>
              <a:rPr lang="en-IN" dirty="0">
                <a:solidFill>
                  <a:schemeClr val="bg1"/>
                </a:solidFill>
              </a:rPr>
              <a:t>Gaussian Naïve Bayes:</a:t>
            </a:r>
          </a:p>
        </p:txBody>
      </p:sp>
      <p:sp>
        <p:nvSpPr>
          <p:cNvPr id="12" name="TextBox 11"/>
          <p:cNvSpPr txBox="1"/>
          <p:nvPr/>
        </p:nvSpPr>
        <p:spPr>
          <a:xfrm>
            <a:off x="4750196" y="1295818"/>
            <a:ext cx="4440560" cy="369332"/>
          </a:xfrm>
          <a:prstGeom prst="rect">
            <a:avLst/>
          </a:prstGeom>
          <a:noFill/>
        </p:spPr>
        <p:txBody>
          <a:bodyPr wrap="square" rtlCol="0">
            <a:spAutoFit/>
          </a:bodyPr>
          <a:lstStyle/>
          <a:p>
            <a:r>
              <a:rPr lang="en-IN" dirty="0">
                <a:solidFill>
                  <a:schemeClr val="bg1"/>
                </a:solidFill>
              </a:rPr>
              <a:t>Random forest</a:t>
            </a:r>
          </a:p>
        </p:txBody>
      </p:sp>
      <p:pic>
        <p:nvPicPr>
          <p:cNvPr id="13" name="Picture 12"/>
          <p:cNvPicPr>
            <a:picLocks noChangeAspect="1"/>
          </p:cNvPicPr>
          <p:nvPr/>
        </p:nvPicPr>
        <p:blipFill rotWithShape="1">
          <a:blip r:embed="rId3"/>
          <a:srcRect l="19280" t="53151" r="54135" b="12795"/>
          <a:stretch/>
        </p:blipFill>
        <p:spPr>
          <a:xfrm>
            <a:off x="4252583" y="1689743"/>
            <a:ext cx="3418443" cy="2463174"/>
          </a:xfrm>
          <a:prstGeom prst="rect">
            <a:avLst/>
          </a:prstGeom>
        </p:spPr>
      </p:pic>
      <p:sp>
        <p:nvSpPr>
          <p:cNvPr id="14" name="TextBox 13"/>
          <p:cNvSpPr txBox="1"/>
          <p:nvPr/>
        </p:nvSpPr>
        <p:spPr>
          <a:xfrm>
            <a:off x="7959719" y="1250436"/>
            <a:ext cx="3278301" cy="369332"/>
          </a:xfrm>
          <a:prstGeom prst="rect">
            <a:avLst/>
          </a:prstGeom>
          <a:noFill/>
        </p:spPr>
        <p:txBody>
          <a:bodyPr wrap="square" rtlCol="0">
            <a:spAutoFit/>
          </a:bodyPr>
          <a:lstStyle/>
          <a:p>
            <a:r>
              <a:rPr lang="en-IN" dirty="0">
                <a:solidFill>
                  <a:schemeClr val="bg1"/>
                </a:solidFill>
              </a:rPr>
              <a:t>Balanced Bagging Classifier</a:t>
            </a:r>
          </a:p>
        </p:txBody>
      </p:sp>
      <p:pic>
        <p:nvPicPr>
          <p:cNvPr id="15" name="Picture 14"/>
          <p:cNvPicPr>
            <a:picLocks noChangeAspect="1"/>
          </p:cNvPicPr>
          <p:nvPr/>
        </p:nvPicPr>
        <p:blipFill rotWithShape="1">
          <a:blip r:embed="rId4"/>
          <a:srcRect l="21643" t="55251" r="54726" b="13241"/>
          <a:stretch/>
        </p:blipFill>
        <p:spPr>
          <a:xfrm>
            <a:off x="7876556" y="1619768"/>
            <a:ext cx="3447855" cy="2585891"/>
          </a:xfrm>
          <a:prstGeom prst="rect">
            <a:avLst/>
          </a:prstGeom>
        </p:spPr>
      </p:pic>
      <p:sp>
        <p:nvSpPr>
          <p:cNvPr id="16" name="TextBox 15"/>
          <p:cNvSpPr txBox="1"/>
          <p:nvPr/>
        </p:nvSpPr>
        <p:spPr>
          <a:xfrm>
            <a:off x="4798268" y="4059015"/>
            <a:ext cx="1878088" cy="369332"/>
          </a:xfrm>
          <a:prstGeom prst="rect">
            <a:avLst/>
          </a:prstGeom>
          <a:noFill/>
        </p:spPr>
        <p:txBody>
          <a:bodyPr wrap="square" rtlCol="0">
            <a:spAutoFit/>
          </a:bodyPr>
          <a:lstStyle/>
          <a:p>
            <a:r>
              <a:rPr lang="en-IN" dirty="0">
                <a:solidFill>
                  <a:schemeClr val="bg1"/>
                </a:solidFill>
              </a:rPr>
              <a:t>XG Boosting</a:t>
            </a:r>
          </a:p>
        </p:txBody>
      </p:sp>
      <p:pic>
        <p:nvPicPr>
          <p:cNvPr id="17" name="Picture 16"/>
          <p:cNvPicPr>
            <a:picLocks noChangeAspect="1"/>
          </p:cNvPicPr>
          <p:nvPr/>
        </p:nvPicPr>
        <p:blipFill rotWithShape="1">
          <a:blip r:embed="rId5"/>
          <a:srcRect l="21643" t="51051" r="53544" b="17441"/>
          <a:stretch/>
        </p:blipFill>
        <p:spPr>
          <a:xfrm>
            <a:off x="4131838" y="4419001"/>
            <a:ext cx="3210948" cy="2293533"/>
          </a:xfrm>
          <a:prstGeom prst="rect">
            <a:avLst/>
          </a:prstGeom>
        </p:spPr>
      </p:pic>
    </p:spTree>
    <p:extLst>
      <p:ext uri="{BB962C8B-B14F-4D97-AF65-F5344CB8AC3E}">
        <p14:creationId xmlns:p14="http://schemas.microsoft.com/office/powerpoint/2010/main" val="24787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3812" y="476672"/>
            <a:ext cx="9601200" cy="864096"/>
          </a:xfrm>
        </p:spPr>
        <p:txBody>
          <a:bodyPr/>
          <a:lstStyle/>
          <a:p>
            <a:r>
              <a:rPr lang="en-US" dirty="0">
                <a:solidFill>
                  <a:schemeClr val="accent3">
                    <a:lumMod val="50000"/>
                  </a:schemeClr>
                </a:solidFill>
                <a:latin typeface="Gill Sans MT" panose="020B0502020104020203" pitchFamily="34" charset="0"/>
              </a:rPr>
              <a:t>Modeling, Evaluation and Feedback</a:t>
            </a:r>
            <a:endParaRPr lang="en-IN" dirty="0">
              <a:solidFill>
                <a:schemeClr val="accent3">
                  <a:lumMod val="50000"/>
                </a:schemeClr>
              </a:solidFill>
              <a:latin typeface="Gill Sans MT" panose="020B0502020104020203" pitchFamily="34" charset="0"/>
            </a:endParaRPr>
          </a:p>
        </p:txBody>
      </p:sp>
      <p:sp>
        <p:nvSpPr>
          <p:cNvPr id="3" name="Content Placeholder 2"/>
          <p:cNvSpPr>
            <a:spLocks noGrp="1"/>
          </p:cNvSpPr>
          <p:nvPr>
            <p:ph idx="1"/>
          </p:nvPr>
        </p:nvSpPr>
        <p:spPr>
          <a:xfrm>
            <a:off x="1293812" y="1525866"/>
            <a:ext cx="9601200" cy="3256384"/>
          </a:xfrm>
        </p:spPr>
        <p:txBody>
          <a:bodyPr>
            <a:noAutofit/>
          </a:bodyPr>
          <a:lstStyle/>
          <a:p>
            <a:pPr marL="0" indent="0">
              <a:buNone/>
            </a:pPr>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13</a:t>
            </a:fld>
            <a:endParaRPr lang="en-IN">
              <a:solidFill>
                <a:prstClr val="white">
                  <a:tint val="75000"/>
                </a:prstClr>
              </a:solidFill>
            </a:endParaRPr>
          </a:p>
        </p:txBody>
      </p:sp>
      <p:sp>
        <p:nvSpPr>
          <p:cNvPr id="4" name="TextBox 3"/>
          <p:cNvSpPr txBox="1"/>
          <p:nvPr/>
        </p:nvSpPr>
        <p:spPr>
          <a:xfrm>
            <a:off x="1278350" y="1628800"/>
            <a:ext cx="9616662" cy="1200329"/>
          </a:xfrm>
          <a:prstGeom prst="rect">
            <a:avLst/>
          </a:prstGeom>
          <a:noFill/>
        </p:spPr>
        <p:txBody>
          <a:bodyPr wrap="square" rtlCol="0">
            <a:spAutoFit/>
          </a:bodyPr>
          <a:lstStyle/>
          <a:p>
            <a:r>
              <a:rPr lang="en-US" sz="2400" dirty="0">
                <a:solidFill>
                  <a:schemeClr val="accent1">
                    <a:lumMod val="50000"/>
                  </a:schemeClr>
                </a:solidFill>
                <a:latin typeface="Gill Sans MT" panose="020B0502020104020203"/>
                <a:cs typeface="Calibri" panose="020F0502020204030204" pitchFamily="34" charset="0"/>
              </a:rPr>
              <a:t>Comparing the accuracy of different ,</a:t>
            </a:r>
          </a:p>
          <a:p>
            <a:endParaRPr lang="en-US" sz="2400" dirty="0">
              <a:solidFill>
                <a:schemeClr val="accent1">
                  <a:lumMod val="50000"/>
                </a:schemeClr>
              </a:solidFill>
              <a:latin typeface="Gill Sans MT" panose="020B0502020104020203"/>
              <a:cs typeface="Calibri" panose="020F0502020204030204" pitchFamily="34" charset="0"/>
            </a:endParaRPr>
          </a:p>
          <a:p>
            <a:endParaRPr lang="en-US" sz="2400" dirty="0">
              <a:solidFill>
                <a:schemeClr val="accent1">
                  <a:lumMod val="50000"/>
                </a:schemeClr>
              </a:solidFill>
              <a:latin typeface="Gill Sans MT" panose="020B0502020104020203"/>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846377733"/>
              </p:ext>
            </p:extLst>
          </p:nvPr>
        </p:nvGraphicFramePr>
        <p:xfrm>
          <a:off x="1197868" y="2348880"/>
          <a:ext cx="5221426" cy="2881613"/>
        </p:xfrm>
        <a:graphic>
          <a:graphicData uri="http://schemas.openxmlformats.org/drawingml/2006/table">
            <a:tbl>
              <a:tblPr firstRow="1" bandRow="1">
                <a:tableStyleId>{5C22544A-7EE6-4342-B048-85BDC9FD1C3A}</a:tableStyleId>
              </a:tblPr>
              <a:tblGrid>
                <a:gridCol w="2610713">
                  <a:extLst>
                    <a:ext uri="{9D8B030D-6E8A-4147-A177-3AD203B41FA5}">
                      <a16:colId xmlns:a16="http://schemas.microsoft.com/office/drawing/2014/main" val="7362667"/>
                    </a:ext>
                  </a:extLst>
                </a:gridCol>
                <a:gridCol w="2610713">
                  <a:extLst>
                    <a:ext uri="{9D8B030D-6E8A-4147-A177-3AD203B41FA5}">
                      <a16:colId xmlns:a16="http://schemas.microsoft.com/office/drawing/2014/main" val="2391618027"/>
                    </a:ext>
                  </a:extLst>
                </a:gridCol>
              </a:tblGrid>
              <a:tr h="411659">
                <a:tc>
                  <a:txBody>
                    <a:bodyPr/>
                    <a:lstStyle/>
                    <a:p>
                      <a:r>
                        <a:rPr lang="en-IN" dirty="0"/>
                        <a:t>Models</a:t>
                      </a:r>
                    </a:p>
                  </a:txBody>
                  <a:tcPr/>
                </a:tc>
                <a:tc>
                  <a:txBody>
                    <a:bodyPr/>
                    <a:lstStyle/>
                    <a:p>
                      <a:r>
                        <a:rPr lang="en-IN" dirty="0"/>
                        <a:t>Accuracy</a:t>
                      </a:r>
                    </a:p>
                  </a:txBody>
                  <a:tcPr/>
                </a:tc>
                <a:extLst>
                  <a:ext uri="{0D108BD9-81ED-4DB2-BD59-A6C34878D82A}">
                    <a16:rowId xmlns:a16="http://schemas.microsoft.com/office/drawing/2014/main" val="3249794167"/>
                  </a:ext>
                </a:extLst>
              </a:tr>
              <a:tr h="411659">
                <a:tc>
                  <a:txBody>
                    <a:bodyPr/>
                    <a:lstStyle/>
                    <a:p>
                      <a:r>
                        <a:rPr lang="en-IN" dirty="0"/>
                        <a:t>Logistic Regression</a:t>
                      </a:r>
                    </a:p>
                  </a:txBody>
                  <a:tcPr/>
                </a:tc>
                <a:tc>
                  <a:txBody>
                    <a:bodyPr/>
                    <a:lstStyle/>
                    <a:p>
                      <a:r>
                        <a:rPr lang="en-IN" dirty="0"/>
                        <a:t>95.2%</a:t>
                      </a:r>
                    </a:p>
                  </a:txBody>
                  <a:tcPr/>
                </a:tc>
                <a:extLst>
                  <a:ext uri="{0D108BD9-81ED-4DB2-BD59-A6C34878D82A}">
                    <a16:rowId xmlns:a16="http://schemas.microsoft.com/office/drawing/2014/main" val="1550682110"/>
                  </a:ext>
                </a:extLst>
              </a:tr>
              <a:tr h="411659">
                <a:tc>
                  <a:txBody>
                    <a:bodyPr/>
                    <a:lstStyle/>
                    <a:p>
                      <a:r>
                        <a:rPr lang="en-IN" dirty="0"/>
                        <a:t>Decision trees</a:t>
                      </a:r>
                    </a:p>
                  </a:txBody>
                  <a:tcPr/>
                </a:tc>
                <a:tc>
                  <a:txBody>
                    <a:bodyPr/>
                    <a:lstStyle/>
                    <a:p>
                      <a:r>
                        <a:rPr lang="en-IN" dirty="0"/>
                        <a:t>97.5%</a:t>
                      </a:r>
                    </a:p>
                  </a:txBody>
                  <a:tcPr/>
                </a:tc>
                <a:extLst>
                  <a:ext uri="{0D108BD9-81ED-4DB2-BD59-A6C34878D82A}">
                    <a16:rowId xmlns:a16="http://schemas.microsoft.com/office/drawing/2014/main" val="504331236"/>
                  </a:ext>
                </a:extLst>
              </a:tr>
              <a:tr h="411659">
                <a:tc>
                  <a:txBody>
                    <a:bodyPr/>
                    <a:lstStyle/>
                    <a:p>
                      <a:r>
                        <a:rPr lang="en-IN" dirty="0"/>
                        <a:t>Gaussian</a:t>
                      </a:r>
                      <a:r>
                        <a:rPr lang="en-IN" baseline="0" dirty="0"/>
                        <a:t> Naïve </a:t>
                      </a:r>
                      <a:r>
                        <a:rPr lang="en-IN" baseline="0" dirty="0" err="1"/>
                        <a:t>bayes</a:t>
                      </a:r>
                      <a:endParaRPr lang="en-IN" dirty="0"/>
                    </a:p>
                  </a:txBody>
                  <a:tcPr/>
                </a:tc>
                <a:tc>
                  <a:txBody>
                    <a:bodyPr/>
                    <a:lstStyle/>
                    <a:p>
                      <a:r>
                        <a:rPr lang="en-IN" dirty="0"/>
                        <a:t>7.8%</a:t>
                      </a:r>
                    </a:p>
                  </a:txBody>
                  <a:tcPr/>
                </a:tc>
                <a:extLst>
                  <a:ext uri="{0D108BD9-81ED-4DB2-BD59-A6C34878D82A}">
                    <a16:rowId xmlns:a16="http://schemas.microsoft.com/office/drawing/2014/main" val="2399708174"/>
                  </a:ext>
                </a:extLst>
              </a:tr>
              <a:tr h="411659">
                <a:tc>
                  <a:txBody>
                    <a:bodyPr/>
                    <a:lstStyle/>
                    <a:p>
                      <a:r>
                        <a:rPr lang="en-IN" dirty="0"/>
                        <a:t>Random forest</a:t>
                      </a:r>
                    </a:p>
                  </a:txBody>
                  <a:tcPr/>
                </a:tc>
                <a:tc>
                  <a:txBody>
                    <a:bodyPr/>
                    <a:lstStyle/>
                    <a:p>
                      <a:r>
                        <a:rPr lang="en-IN" dirty="0"/>
                        <a:t>96.2%</a:t>
                      </a:r>
                    </a:p>
                  </a:txBody>
                  <a:tcPr/>
                </a:tc>
                <a:extLst>
                  <a:ext uri="{0D108BD9-81ED-4DB2-BD59-A6C34878D82A}">
                    <a16:rowId xmlns:a16="http://schemas.microsoft.com/office/drawing/2014/main" val="1983450953"/>
                  </a:ext>
                </a:extLst>
              </a:tr>
              <a:tr h="411659">
                <a:tc>
                  <a:txBody>
                    <a:bodyPr/>
                    <a:lstStyle/>
                    <a:p>
                      <a:r>
                        <a:rPr lang="en-IN" dirty="0"/>
                        <a:t>Balanced</a:t>
                      </a:r>
                      <a:r>
                        <a:rPr lang="en-IN" baseline="0" dirty="0"/>
                        <a:t> Bagging</a:t>
                      </a:r>
                      <a:endParaRPr lang="en-IN" dirty="0"/>
                    </a:p>
                  </a:txBody>
                  <a:tcPr/>
                </a:tc>
                <a:tc>
                  <a:txBody>
                    <a:bodyPr/>
                    <a:lstStyle/>
                    <a:p>
                      <a:r>
                        <a:rPr lang="en-IN" dirty="0"/>
                        <a:t>96.8%</a:t>
                      </a:r>
                    </a:p>
                  </a:txBody>
                  <a:tcPr/>
                </a:tc>
                <a:extLst>
                  <a:ext uri="{0D108BD9-81ED-4DB2-BD59-A6C34878D82A}">
                    <a16:rowId xmlns:a16="http://schemas.microsoft.com/office/drawing/2014/main" val="1659313152"/>
                  </a:ext>
                </a:extLst>
              </a:tr>
              <a:tr h="411659">
                <a:tc>
                  <a:txBody>
                    <a:bodyPr/>
                    <a:lstStyle/>
                    <a:p>
                      <a:r>
                        <a:rPr lang="en-IN" dirty="0" err="1"/>
                        <a:t>XGBoost</a:t>
                      </a:r>
                      <a:endParaRPr lang="en-IN" dirty="0"/>
                    </a:p>
                  </a:txBody>
                  <a:tcPr/>
                </a:tc>
                <a:tc>
                  <a:txBody>
                    <a:bodyPr/>
                    <a:lstStyle/>
                    <a:p>
                      <a:r>
                        <a:rPr lang="en-IN" dirty="0"/>
                        <a:t>97.1%</a:t>
                      </a:r>
                    </a:p>
                  </a:txBody>
                  <a:tcPr/>
                </a:tc>
                <a:extLst>
                  <a:ext uri="{0D108BD9-81ED-4DB2-BD59-A6C34878D82A}">
                    <a16:rowId xmlns:a16="http://schemas.microsoft.com/office/drawing/2014/main" val="2633779185"/>
                  </a:ext>
                </a:extLst>
              </a:tr>
            </a:tbl>
          </a:graphicData>
        </a:graphic>
      </p:graphicFrame>
      <p:graphicFrame>
        <p:nvGraphicFramePr>
          <p:cNvPr id="8" name="Chart 7">
            <a:extLst>
              <a:ext uri="{FF2B5EF4-FFF2-40B4-BE49-F238E27FC236}">
                <a16:creationId xmlns:a16="http://schemas.microsoft.com/office/drawing/2014/main" id="{170EC7D9-9759-4077-8CE9-CE2D4C1D7D41}"/>
              </a:ext>
            </a:extLst>
          </p:cNvPr>
          <p:cNvGraphicFramePr>
            <a:graphicFrameLocks/>
          </p:cNvGraphicFramePr>
          <p:nvPr>
            <p:extLst>
              <p:ext uri="{D42A27DB-BD31-4B8C-83A1-F6EECF244321}">
                <p14:modId xmlns:p14="http://schemas.microsoft.com/office/powerpoint/2010/main" val="2986338164"/>
              </p:ext>
            </p:extLst>
          </p:nvPr>
        </p:nvGraphicFramePr>
        <p:xfrm>
          <a:off x="6598468" y="2335248"/>
          <a:ext cx="4896544" cy="28952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6623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13892" y="138919"/>
            <a:ext cx="9601200" cy="1143000"/>
          </a:xfrm>
        </p:spPr>
        <p:txBody>
          <a:bodyPr/>
          <a:lstStyle/>
          <a:p>
            <a:r>
              <a:rPr lang="en-US" dirty="0">
                <a:solidFill>
                  <a:schemeClr val="accent3">
                    <a:lumMod val="50000"/>
                  </a:schemeClr>
                </a:solidFill>
                <a:latin typeface="Gill Sans MT" panose="020B0502020104020203" pitchFamily="34" charset="0"/>
              </a:rPr>
              <a:t>Business Recommendations</a:t>
            </a:r>
            <a:endParaRPr lang="en-IN" dirty="0">
              <a:solidFill>
                <a:schemeClr val="accent3">
                  <a:lumMod val="50000"/>
                </a:schemeClr>
              </a:solidFill>
              <a:latin typeface="Gill Sans MT" panose="020B0502020104020203" pitchFamily="34" charset="0"/>
            </a:endParaRPr>
          </a:p>
        </p:txBody>
      </p:sp>
      <p:sp>
        <p:nvSpPr>
          <p:cNvPr id="3" name="Content Placeholder 2"/>
          <p:cNvSpPr>
            <a:spLocks noGrp="1"/>
          </p:cNvSpPr>
          <p:nvPr>
            <p:ph idx="1"/>
          </p:nvPr>
        </p:nvSpPr>
        <p:spPr>
          <a:xfrm>
            <a:off x="1413892" y="1628800"/>
            <a:ext cx="9601200" cy="4343400"/>
          </a:xfrm>
        </p:spPr>
        <p:txBody>
          <a:bodyPr>
            <a:noAutofit/>
          </a:bodyPr>
          <a:lstStyle/>
          <a:p>
            <a:endParaRPr lang="en-IN" dirty="0">
              <a:solidFill>
                <a:srgbClr val="002060"/>
              </a:solidFill>
              <a:latin typeface="Gill Sans MT" panose="020B0502020104020203" pitchFamily="34" charset="0"/>
            </a:endParaRPr>
          </a:p>
          <a:p>
            <a:r>
              <a:rPr lang="en-IN" dirty="0">
                <a:solidFill>
                  <a:srgbClr val="002060"/>
                </a:solidFill>
                <a:latin typeface="Gill Sans MT" panose="020B0502020104020203" pitchFamily="34" charset="0"/>
              </a:rPr>
              <a:t>From deploying multiple models, we can say that XG best predicts the accuracy</a:t>
            </a:r>
          </a:p>
          <a:p>
            <a:r>
              <a:rPr lang="en-IN" dirty="0">
                <a:solidFill>
                  <a:srgbClr val="002060"/>
                </a:solidFill>
                <a:latin typeface="Gill Sans MT" panose="020B0502020104020203" pitchFamily="34" charset="0"/>
              </a:rPr>
              <a:t>By using the data in the same way, we can now predict when can a company go bankrupt which can be of great economical importance.</a:t>
            </a:r>
          </a:p>
          <a:p>
            <a:r>
              <a:rPr lang="en-IN" dirty="0">
                <a:solidFill>
                  <a:srgbClr val="002060"/>
                </a:solidFill>
                <a:latin typeface="Gill Sans MT" panose="020B0502020104020203" pitchFamily="34" charset="0"/>
              </a:rPr>
              <a:t>We can also suggest banks, which variables are the best to predict the bankruptcy of the companies.</a:t>
            </a: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14</a:t>
            </a:fld>
            <a:endParaRPr lang="en-IN">
              <a:solidFill>
                <a:prstClr val="white">
                  <a:tint val="75000"/>
                </a:prstClr>
              </a:solidFill>
            </a:endParaRPr>
          </a:p>
        </p:txBody>
      </p:sp>
    </p:spTree>
    <p:extLst>
      <p:ext uri="{BB962C8B-B14F-4D97-AF65-F5344CB8AC3E}">
        <p14:creationId xmlns:p14="http://schemas.microsoft.com/office/powerpoint/2010/main" val="221137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69876" y="575333"/>
            <a:ext cx="9601200" cy="1143000"/>
          </a:xfrm>
        </p:spPr>
        <p:txBody>
          <a:bodyPr/>
          <a:lstStyle/>
          <a:p>
            <a:r>
              <a:rPr lang="en-US" dirty="0">
                <a:solidFill>
                  <a:schemeClr val="accent3">
                    <a:lumMod val="50000"/>
                  </a:schemeClr>
                </a:solidFill>
                <a:latin typeface="Gill Sans MT" panose="020B0502020104020203" pitchFamily="34" charset="0"/>
              </a:rPr>
              <a:t>Assumptions, Limitations &amp; Further Works</a:t>
            </a:r>
            <a:endParaRPr lang="en-IN" dirty="0">
              <a:solidFill>
                <a:schemeClr val="accent3">
                  <a:lumMod val="50000"/>
                </a:schemeClr>
              </a:solidFill>
              <a:latin typeface="Gill Sans MT" panose="020B0502020104020203" pitchFamily="34" charset="0"/>
            </a:endParaRPr>
          </a:p>
        </p:txBody>
      </p:sp>
      <p:sp>
        <p:nvSpPr>
          <p:cNvPr id="3" name="Content Placeholder 2"/>
          <p:cNvSpPr>
            <a:spLocks noGrp="1"/>
          </p:cNvSpPr>
          <p:nvPr>
            <p:ph idx="1"/>
          </p:nvPr>
        </p:nvSpPr>
        <p:spPr>
          <a:xfrm>
            <a:off x="1266954" y="2251119"/>
            <a:ext cx="9601200" cy="3698161"/>
          </a:xfrm>
        </p:spPr>
        <p:txBody>
          <a:bodyPr>
            <a:noAutofit/>
          </a:bodyPr>
          <a:lstStyle/>
          <a:p>
            <a:r>
              <a:rPr lang="en-US" dirty="0">
                <a:solidFill>
                  <a:srgbClr val="002060"/>
                </a:solidFill>
                <a:latin typeface="Gill Sans MT" panose="020B0502020104020203" pitchFamily="34" charset="0"/>
              </a:rPr>
              <a:t>We could have used more sampling and imputation techniques.</a:t>
            </a:r>
          </a:p>
          <a:p>
            <a:r>
              <a:rPr lang="en-US" dirty="0">
                <a:solidFill>
                  <a:srgbClr val="002060"/>
                </a:solidFill>
                <a:latin typeface="Gill Sans MT" panose="020B0502020104020203" pitchFamily="34" charset="0"/>
              </a:rPr>
              <a:t>More data preprocessing could have been performed to improve the model accuracy further. So, in future this is one area which can be explored. </a:t>
            </a:r>
          </a:p>
          <a:p>
            <a:r>
              <a:rPr lang="en-US" dirty="0">
                <a:solidFill>
                  <a:srgbClr val="002060"/>
                </a:solidFill>
                <a:latin typeface="Gill Sans MT" panose="020B0502020104020203" pitchFamily="34" charset="0"/>
              </a:rPr>
              <a:t>Variations of different machine learning techniques can be used.</a:t>
            </a: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15</a:t>
            </a:fld>
            <a:endParaRPr lang="en-IN">
              <a:solidFill>
                <a:prstClr val="white">
                  <a:tint val="75000"/>
                </a:prstClr>
              </a:solidFill>
            </a:endParaRPr>
          </a:p>
        </p:txBody>
      </p:sp>
    </p:spTree>
    <p:extLst>
      <p:ext uri="{BB962C8B-B14F-4D97-AF65-F5344CB8AC3E}">
        <p14:creationId xmlns:p14="http://schemas.microsoft.com/office/powerpoint/2010/main" val="281646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3812" y="167649"/>
            <a:ext cx="9601200" cy="1143000"/>
          </a:xfrm>
        </p:spPr>
        <p:txBody>
          <a:bodyPr/>
          <a:lstStyle/>
          <a:p>
            <a:r>
              <a:rPr lang="en-US" dirty="0">
                <a:solidFill>
                  <a:schemeClr val="accent3">
                    <a:lumMod val="50000"/>
                  </a:schemeClr>
                </a:solidFill>
                <a:latin typeface="Gill Sans MT" panose="020B0502020104020203" pitchFamily="34" charset="0"/>
              </a:rPr>
              <a:t>Executive Summary (Abstract)</a:t>
            </a:r>
            <a:endParaRPr lang="en-IN" dirty="0">
              <a:solidFill>
                <a:schemeClr val="accent3">
                  <a:lumMod val="50000"/>
                </a:schemeClr>
              </a:solidFill>
              <a:latin typeface="Gill Sans MT" panose="020B0502020104020203" pitchFamily="34" charset="0"/>
            </a:endParaRPr>
          </a:p>
        </p:txBody>
      </p:sp>
      <p:sp>
        <p:nvSpPr>
          <p:cNvPr id="3" name="Content Placeholder 2"/>
          <p:cNvSpPr>
            <a:spLocks noGrp="1"/>
          </p:cNvSpPr>
          <p:nvPr>
            <p:ph idx="1"/>
          </p:nvPr>
        </p:nvSpPr>
        <p:spPr>
          <a:xfrm>
            <a:off x="1293812" y="1644933"/>
            <a:ext cx="9601200" cy="4343400"/>
          </a:xfrm>
        </p:spPr>
        <p:txBody>
          <a:bodyPr>
            <a:noAutofit/>
          </a:bodyPr>
          <a:lstStyle/>
          <a:p>
            <a:r>
              <a:rPr lang="en-US" dirty="0">
                <a:solidFill>
                  <a:srgbClr val="002060"/>
                </a:solidFill>
                <a:latin typeface="Gill Sans MT" panose="020B0502020104020203" pitchFamily="34" charset="0"/>
              </a:rPr>
              <a:t>Prediction of an enterprise bankruptcy is of great importance in economic decision making.</a:t>
            </a:r>
          </a:p>
          <a:p>
            <a:r>
              <a:rPr lang="en-US" dirty="0">
                <a:solidFill>
                  <a:srgbClr val="002060"/>
                </a:solidFill>
                <a:latin typeface="Gill Sans MT" panose="020B0502020104020203" pitchFamily="34" charset="0"/>
              </a:rPr>
              <a:t>So, we use the Polish companies dataset available on UCI to find best models which can help predict companies that may go bankrupt.</a:t>
            </a:r>
          </a:p>
          <a:p>
            <a:r>
              <a:rPr lang="en-US" dirty="0">
                <a:solidFill>
                  <a:srgbClr val="002060"/>
                </a:solidFill>
                <a:latin typeface="Gill Sans MT" panose="020B0502020104020203" pitchFamily="34" charset="0"/>
              </a:rPr>
              <a:t>Used Python and it’s libraries like </a:t>
            </a:r>
            <a:r>
              <a:rPr lang="en-US" dirty="0" err="1">
                <a:solidFill>
                  <a:schemeClr val="accent3">
                    <a:lumMod val="75000"/>
                  </a:schemeClr>
                </a:solidFill>
                <a:latin typeface="Gill Sans MT" panose="020B0502020104020203" pitchFamily="34" charset="0"/>
              </a:rPr>
              <a:t>scikit</a:t>
            </a:r>
            <a:r>
              <a:rPr lang="en-US" dirty="0">
                <a:solidFill>
                  <a:schemeClr val="accent3">
                    <a:lumMod val="75000"/>
                  </a:schemeClr>
                </a:solidFill>
                <a:latin typeface="Gill Sans MT" panose="020B0502020104020203" pitchFamily="34" charset="0"/>
              </a:rPr>
              <a:t>-learn for machine learning, seaborn and </a:t>
            </a:r>
            <a:r>
              <a:rPr lang="en-US" dirty="0" err="1">
                <a:solidFill>
                  <a:schemeClr val="accent3">
                    <a:lumMod val="75000"/>
                  </a:schemeClr>
                </a:solidFill>
                <a:latin typeface="Gill Sans MT" panose="020B0502020104020203" pitchFamily="34" charset="0"/>
              </a:rPr>
              <a:t>matplotlib</a:t>
            </a:r>
            <a:r>
              <a:rPr lang="en-US" dirty="0">
                <a:solidFill>
                  <a:schemeClr val="accent3">
                    <a:lumMod val="75000"/>
                  </a:schemeClr>
                </a:solidFill>
                <a:latin typeface="Gill Sans MT" panose="020B0502020104020203" pitchFamily="34" charset="0"/>
              </a:rPr>
              <a:t> </a:t>
            </a:r>
            <a:r>
              <a:rPr lang="en-US" dirty="0">
                <a:solidFill>
                  <a:srgbClr val="002060"/>
                </a:solidFill>
                <a:latin typeface="Gill Sans MT" panose="020B0502020104020203" pitchFamily="34" charset="0"/>
              </a:rPr>
              <a:t>for</a:t>
            </a:r>
            <a:r>
              <a:rPr lang="en-US" dirty="0">
                <a:solidFill>
                  <a:schemeClr val="accent4">
                    <a:lumMod val="50000"/>
                  </a:schemeClr>
                </a:solidFill>
                <a:latin typeface="Gill Sans MT" panose="020B0502020104020203" pitchFamily="34" charset="0"/>
              </a:rPr>
              <a:t> </a:t>
            </a:r>
            <a:r>
              <a:rPr lang="en-US" dirty="0">
                <a:solidFill>
                  <a:srgbClr val="002060"/>
                </a:solidFill>
                <a:latin typeface="Gill Sans MT" panose="020B0502020104020203" pitchFamily="34" charset="0"/>
              </a:rPr>
              <a:t>visualization</a:t>
            </a:r>
            <a:r>
              <a:rPr lang="en-US" dirty="0">
                <a:solidFill>
                  <a:schemeClr val="accent4">
                    <a:lumMod val="50000"/>
                  </a:schemeClr>
                </a:solidFill>
                <a:latin typeface="Gill Sans MT" panose="020B0502020104020203" pitchFamily="34" charset="0"/>
              </a:rPr>
              <a:t> </a:t>
            </a:r>
            <a:r>
              <a:rPr lang="en-US" dirty="0">
                <a:solidFill>
                  <a:srgbClr val="002060"/>
                </a:solidFill>
                <a:latin typeface="Gill Sans MT" panose="020B0502020104020203" pitchFamily="34" charset="0"/>
              </a:rPr>
              <a:t>etc.</a:t>
            </a:r>
          </a:p>
          <a:p>
            <a:r>
              <a:rPr lang="en-US" dirty="0">
                <a:solidFill>
                  <a:srgbClr val="002060"/>
                </a:solidFill>
                <a:latin typeface="Gill Sans MT" panose="020B0502020104020203" pitchFamily="34" charset="0"/>
              </a:rPr>
              <a:t>Using different models like </a:t>
            </a:r>
            <a:r>
              <a:rPr lang="en-US" dirty="0">
                <a:solidFill>
                  <a:schemeClr val="accent3">
                    <a:lumMod val="75000"/>
                  </a:schemeClr>
                </a:solidFill>
                <a:latin typeface="Gill Sans MT" panose="020B0502020104020203" pitchFamily="34" charset="0"/>
              </a:rPr>
              <a:t>Logistic Regression, Decision trees, simple OLS model</a:t>
            </a:r>
            <a:r>
              <a:rPr lang="en-US" dirty="0">
                <a:solidFill>
                  <a:srgbClr val="002060"/>
                </a:solidFill>
                <a:latin typeface="Gill Sans MT" panose="020B0502020104020203" pitchFamily="34" charset="0"/>
              </a:rPr>
              <a:t>.</a:t>
            </a:r>
          </a:p>
          <a:p>
            <a:r>
              <a:rPr lang="en-US" dirty="0">
                <a:solidFill>
                  <a:srgbClr val="002060"/>
                </a:solidFill>
                <a:latin typeface="Gill Sans MT" panose="020B0502020104020203" pitchFamily="34" charset="0"/>
              </a:rPr>
              <a:t>Out of the different models used, </a:t>
            </a:r>
            <a:r>
              <a:rPr lang="en-US" dirty="0">
                <a:solidFill>
                  <a:schemeClr val="accent3">
                    <a:lumMod val="75000"/>
                  </a:schemeClr>
                </a:solidFill>
                <a:latin typeface="Gill Sans MT" panose="020B0502020104020203" pitchFamily="34" charset="0"/>
              </a:rPr>
              <a:t>Decision trees </a:t>
            </a:r>
            <a:r>
              <a:rPr lang="en-US" dirty="0">
                <a:solidFill>
                  <a:srgbClr val="002060"/>
                </a:solidFill>
                <a:latin typeface="Gill Sans MT" panose="020B0502020104020203" pitchFamily="34" charset="0"/>
              </a:rPr>
              <a:t>had good performance.</a:t>
            </a:r>
            <a:endParaRPr lang="en-IN" dirty="0">
              <a:solidFill>
                <a:srgbClr val="C0000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a:p>
            <a:pPr marL="0" indent="0">
              <a:buNone/>
            </a:pPr>
            <a:endParaRPr lang="en-IN" sz="3000" dirty="0">
              <a:solidFill>
                <a:srgbClr val="002060"/>
              </a:solidFill>
              <a:latin typeface="Gill Sans MT" panose="020B0502020104020203" pitchFamily="34" charset="0"/>
            </a:endParaRP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2</a:t>
            </a:fld>
            <a:endParaRPr lang="en-IN">
              <a:solidFill>
                <a:prstClr val="white">
                  <a:tint val="75000"/>
                </a:prstClr>
              </a:solidFill>
            </a:endParaRPr>
          </a:p>
        </p:txBody>
      </p:sp>
    </p:spTree>
    <p:extLst>
      <p:ext uri="{BB962C8B-B14F-4D97-AF65-F5344CB8AC3E}">
        <p14:creationId xmlns:p14="http://schemas.microsoft.com/office/powerpoint/2010/main" val="240178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18735" y="116632"/>
            <a:ext cx="9601200" cy="1143000"/>
          </a:xfrm>
        </p:spPr>
        <p:txBody>
          <a:bodyPr/>
          <a:lstStyle/>
          <a:p>
            <a:r>
              <a:rPr lang="en-US" dirty="0">
                <a:solidFill>
                  <a:schemeClr val="accent3">
                    <a:lumMod val="50000"/>
                  </a:schemeClr>
                </a:solidFill>
                <a:latin typeface="Gill Sans MT" panose="020B0502020104020203" pitchFamily="34" charset="0"/>
              </a:rPr>
              <a:t>Business Problem</a:t>
            </a:r>
            <a:endParaRPr lang="en-IN" dirty="0">
              <a:solidFill>
                <a:schemeClr val="accent3">
                  <a:lumMod val="50000"/>
                </a:schemeClr>
              </a:solidFill>
              <a:latin typeface="Gill Sans MT" panose="020B0502020104020203" pitchFamily="34" charset="0"/>
            </a:endParaRPr>
          </a:p>
        </p:txBody>
      </p:sp>
      <p:sp>
        <p:nvSpPr>
          <p:cNvPr id="3" name="Content Placeholder 2"/>
          <p:cNvSpPr>
            <a:spLocks noGrp="1"/>
          </p:cNvSpPr>
          <p:nvPr>
            <p:ph idx="1"/>
          </p:nvPr>
        </p:nvSpPr>
        <p:spPr>
          <a:xfrm>
            <a:off x="1318735" y="1772816"/>
            <a:ext cx="9601200" cy="3672408"/>
          </a:xfrm>
        </p:spPr>
        <p:txBody>
          <a:bodyPr>
            <a:noAutofit/>
          </a:bodyPr>
          <a:lstStyle/>
          <a:p>
            <a:r>
              <a:rPr lang="en-IN" dirty="0">
                <a:solidFill>
                  <a:srgbClr val="002060"/>
                </a:solidFill>
                <a:latin typeface="Gill Sans MT" panose="020B0502020104020203" pitchFamily="34" charset="0"/>
              </a:rPr>
              <a:t>The stakeholder of this project investors who are planning to invest in different companies, the companies themselves can figure our how long they can survive in present scenario and the banks can also use this while giving loans. </a:t>
            </a:r>
          </a:p>
          <a:p>
            <a:r>
              <a:rPr lang="en-IN" dirty="0">
                <a:solidFill>
                  <a:srgbClr val="002060"/>
                </a:solidFill>
                <a:latin typeface="Gill Sans MT" panose="020B0502020104020203" pitchFamily="34" charset="0"/>
              </a:rPr>
              <a:t>This will help companies to assess their situation and banks to give loans to potential companies.</a:t>
            </a:r>
            <a:endParaRPr lang="en-IN" sz="3000" dirty="0">
              <a:solidFill>
                <a:srgbClr val="002060"/>
              </a:solidFill>
              <a:latin typeface="Gill Sans MT" panose="020B0502020104020203" pitchFamily="34" charset="0"/>
            </a:endParaRPr>
          </a:p>
          <a:p>
            <a:r>
              <a:rPr lang="en-IN" dirty="0">
                <a:solidFill>
                  <a:srgbClr val="002060"/>
                </a:solidFill>
                <a:latin typeface="Gill Sans MT" panose="020B0502020104020203" pitchFamily="34" charset="0"/>
              </a:rPr>
              <a:t>With this project, the aim is to find the best model for bankruptcy  prediction and the factors which most likely affect the bankruptcy.</a:t>
            </a:r>
          </a:p>
          <a:p>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3</a:t>
            </a:fld>
            <a:endParaRPr lang="en-IN">
              <a:solidFill>
                <a:prstClr val="white">
                  <a:tint val="75000"/>
                </a:prstClr>
              </a:solidFill>
            </a:endParaRPr>
          </a:p>
        </p:txBody>
      </p:sp>
    </p:spTree>
    <p:extLst>
      <p:ext uri="{BB962C8B-B14F-4D97-AF65-F5344CB8AC3E}">
        <p14:creationId xmlns:p14="http://schemas.microsoft.com/office/powerpoint/2010/main" val="127900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18735" y="188640"/>
            <a:ext cx="9601200" cy="1143000"/>
          </a:xfrm>
        </p:spPr>
        <p:txBody>
          <a:bodyPr/>
          <a:lstStyle/>
          <a:p>
            <a:r>
              <a:rPr lang="en-US" dirty="0">
                <a:solidFill>
                  <a:schemeClr val="accent3">
                    <a:lumMod val="50000"/>
                  </a:schemeClr>
                </a:solidFill>
                <a:latin typeface="Gill Sans MT" panose="020B0502020104020203" pitchFamily="34" charset="0"/>
              </a:rPr>
              <a:t>Business Problem</a:t>
            </a:r>
            <a:endParaRPr lang="en-IN" dirty="0">
              <a:solidFill>
                <a:schemeClr val="accent3">
                  <a:lumMod val="50000"/>
                </a:schemeClr>
              </a:solidFill>
              <a:latin typeface="Gill Sans MT" panose="020B0502020104020203" pitchFamily="34" charset="0"/>
            </a:endParaRPr>
          </a:p>
        </p:txBody>
      </p:sp>
      <p:sp>
        <p:nvSpPr>
          <p:cNvPr id="3" name="Content Placeholder 2"/>
          <p:cNvSpPr>
            <a:spLocks noGrp="1"/>
          </p:cNvSpPr>
          <p:nvPr>
            <p:ph idx="1"/>
          </p:nvPr>
        </p:nvSpPr>
        <p:spPr>
          <a:xfrm>
            <a:off x="1318735" y="1810058"/>
            <a:ext cx="9601200" cy="4583076"/>
          </a:xfrm>
        </p:spPr>
        <p:txBody>
          <a:bodyPr>
            <a:noAutofit/>
          </a:bodyPr>
          <a:lstStyle/>
          <a:p>
            <a:r>
              <a:rPr lang="en-IN" dirty="0">
                <a:solidFill>
                  <a:srgbClr val="002060"/>
                </a:solidFill>
                <a:latin typeface="Gill Sans MT" panose="020B0502020104020203" pitchFamily="34" charset="0"/>
              </a:rPr>
              <a:t>Process used:-</a:t>
            </a:r>
          </a:p>
          <a:p>
            <a:pPr marL="0" indent="0">
              <a:buNone/>
            </a:pPr>
            <a:endParaRPr lang="en-IN" dirty="0">
              <a:solidFill>
                <a:srgbClr val="002060"/>
              </a:solidFill>
              <a:latin typeface="Gill Sans MT" panose="020B0502020104020203" pitchFamily="34" charset="0"/>
            </a:endParaRPr>
          </a:p>
          <a:p>
            <a:pPr marL="0" indent="0">
              <a:buNone/>
            </a:pPr>
            <a:endParaRPr lang="en-IN" dirty="0">
              <a:solidFill>
                <a:srgbClr val="002060"/>
              </a:solidFill>
              <a:latin typeface="Gill Sans MT" panose="020B0502020104020203" pitchFamily="34" charset="0"/>
            </a:endParaRP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4</a:t>
            </a:fld>
            <a:endParaRPr lang="en-IN">
              <a:solidFill>
                <a:prstClr val="white">
                  <a:tint val="75000"/>
                </a:prstClr>
              </a:solidFill>
            </a:endParaRPr>
          </a:p>
        </p:txBody>
      </p:sp>
      <p:sp>
        <p:nvSpPr>
          <p:cNvPr id="4" name="Rectangle 3"/>
          <p:cNvSpPr/>
          <p:nvPr/>
        </p:nvSpPr>
        <p:spPr>
          <a:xfrm>
            <a:off x="1318735" y="2636912"/>
            <a:ext cx="2019765"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36146" y="2636912"/>
            <a:ext cx="296637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900170" y="2639770"/>
            <a:ext cx="2586730"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897390" y="4365104"/>
            <a:ext cx="2586730"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28" y="2956302"/>
            <a:ext cx="2183389" cy="369332"/>
          </a:xfrm>
          <a:prstGeom prst="rect">
            <a:avLst/>
          </a:prstGeom>
          <a:noFill/>
        </p:spPr>
        <p:txBody>
          <a:bodyPr wrap="square" rtlCol="0">
            <a:spAutoFit/>
          </a:bodyPr>
          <a:lstStyle/>
          <a:p>
            <a:r>
              <a:rPr lang="en-US" dirty="0"/>
              <a:t>Data Collection</a:t>
            </a:r>
          </a:p>
        </p:txBody>
      </p:sp>
      <p:sp>
        <p:nvSpPr>
          <p:cNvPr id="11" name="TextBox 10"/>
          <p:cNvSpPr txBox="1"/>
          <p:nvPr/>
        </p:nvSpPr>
        <p:spPr>
          <a:xfrm>
            <a:off x="4228901" y="2746732"/>
            <a:ext cx="2729607" cy="830997"/>
          </a:xfrm>
          <a:prstGeom prst="rect">
            <a:avLst/>
          </a:prstGeom>
          <a:noFill/>
        </p:spPr>
        <p:txBody>
          <a:bodyPr wrap="square" rtlCol="0">
            <a:spAutoFit/>
          </a:bodyPr>
          <a:lstStyle/>
          <a:p>
            <a:r>
              <a:rPr lang="en-US" sz="1600" dirty="0"/>
              <a:t>Data Wrangling(Missing values, Data cleaning, standardization etc.)</a:t>
            </a:r>
          </a:p>
        </p:txBody>
      </p:sp>
      <p:sp>
        <p:nvSpPr>
          <p:cNvPr id="12" name="TextBox 11"/>
          <p:cNvSpPr txBox="1"/>
          <p:nvPr/>
        </p:nvSpPr>
        <p:spPr>
          <a:xfrm>
            <a:off x="7900170" y="2956302"/>
            <a:ext cx="2586730" cy="369332"/>
          </a:xfrm>
          <a:prstGeom prst="rect">
            <a:avLst/>
          </a:prstGeom>
          <a:noFill/>
        </p:spPr>
        <p:txBody>
          <a:bodyPr wrap="square" rtlCol="0">
            <a:spAutoFit/>
          </a:bodyPr>
          <a:lstStyle/>
          <a:p>
            <a:r>
              <a:rPr lang="en-US" dirty="0"/>
              <a:t>EDA &amp; Visualizations</a:t>
            </a:r>
          </a:p>
        </p:txBody>
      </p:sp>
      <p:sp>
        <p:nvSpPr>
          <p:cNvPr id="13" name="TextBox 12"/>
          <p:cNvSpPr txBox="1"/>
          <p:nvPr/>
        </p:nvSpPr>
        <p:spPr>
          <a:xfrm>
            <a:off x="7960831" y="4436953"/>
            <a:ext cx="2459848" cy="1077218"/>
          </a:xfrm>
          <a:prstGeom prst="rect">
            <a:avLst/>
          </a:prstGeom>
          <a:noFill/>
        </p:spPr>
        <p:txBody>
          <a:bodyPr wrap="square" rtlCol="0">
            <a:spAutoFit/>
          </a:bodyPr>
          <a:lstStyle/>
          <a:p>
            <a:r>
              <a:rPr lang="en-US" sz="1600" dirty="0"/>
              <a:t>Modelling:</a:t>
            </a:r>
          </a:p>
          <a:p>
            <a:r>
              <a:rPr lang="en-US" sz="1600" dirty="0"/>
              <a:t>Logistic</a:t>
            </a:r>
          </a:p>
          <a:p>
            <a:r>
              <a:rPr lang="en-US" sz="1600" dirty="0"/>
              <a:t>Decision Trees</a:t>
            </a:r>
          </a:p>
          <a:p>
            <a:r>
              <a:rPr lang="en-US" sz="1600" dirty="0"/>
              <a:t>OLS</a:t>
            </a:r>
          </a:p>
        </p:txBody>
      </p:sp>
      <p:cxnSp>
        <p:nvCxnSpPr>
          <p:cNvPr id="15" name="Straight Arrow Connector 14"/>
          <p:cNvCxnSpPr>
            <a:endCxn id="6" idx="1"/>
          </p:cNvCxnSpPr>
          <p:nvPr/>
        </p:nvCxnSpPr>
        <p:spPr>
          <a:xfrm>
            <a:off x="3338500" y="3140968"/>
            <a:ext cx="797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102524" y="3162230"/>
            <a:ext cx="797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9" idx="0"/>
          </p:cNvCxnSpPr>
          <p:nvPr/>
        </p:nvCxnSpPr>
        <p:spPr>
          <a:xfrm flipH="1">
            <a:off x="9190755" y="3647882"/>
            <a:ext cx="2780" cy="7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81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69876" y="476672"/>
            <a:ext cx="9601200" cy="1143000"/>
          </a:xfrm>
        </p:spPr>
        <p:txBody>
          <a:bodyPr/>
          <a:lstStyle/>
          <a:p>
            <a:r>
              <a:rPr lang="en-US" dirty="0">
                <a:solidFill>
                  <a:schemeClr val="accent3">
                    <a:lumMod val="50000"/>
                  </a:schemeClr>
                </a:solidFill>
                <a:latin typeface="Gill Sans MT" panose="020B0502020104020203" pitchFamily="34" charset="0"/>
              </a:rPr>
              <a:t>Data Requirements &amp; Collections</a:t>
            </a:r>
            <a:endParaRPr lang="en-IN" dirty="0">
              <a:solidFill>
                <a:schemeClr val="accent3">
                  <a:lumMod val="50000"/>
                </a:schemeClr>
              </a:solidFill>
              <a:latin typeface="Gill Sans MT" panose="020B0502020104020203" pitchFamily="34" charset="0"/>
            </a:endParaRPr>
          </a:p>
        </p:txBody>
      </p:sp>
      <p:sp>
        <p:nvSpPr>
          <p:cNvPr id="3" name="Content Placeholder 2"/>
          <p:cNvSpPr>
            <a:spLocks noGrp="1"/>
          </p:cNvSpPr>
          <p:nvPr>
            <p:ph idx="1"/>
          </p:nvPr>
        </p:nvSpPr>
        <p:spPr>
          <a:xfrm>
            <a:off x="1269876" y="2013405"/>
            <a:ext cx="9601200" cy="3791860"/>
          </a:xfrm>
        </p:spPr>
        <p:txBody>
          <a:bodyPr>
            <a:noAutofit/>
          </a:bodyPr>
          <a:lstStyle/>
          <a:p>
            <a:r>
              <a:rPr lang="en-IN" dirty="0">
                <a:solidFill>
                  <a:srgbClr val="002060"/>
                </a:solidFill>
                <a:latin typeface="Gill Sans MT" panose="020B0502020104020203" pitchFamily="34" charset="0"/>
              </a:rPr>
              <a:t>The data source used was on UCI website, </a:t>
            </a:r>
            <a:r>
              <a:rPr lang="en-US" dirty="0">
                <a:solidFill>
                  <a:srgbClr val="002060"/>
                </a:solidFill>
                <a:latin typeface="Gill Sans MT" panose="020B0502020104020203" pitchFamily="34" charset="0"/>
              </a:rPr>
              <a:t>it represents polish companies with 64 attributes. </a:t>
            </a:r>
          </a:p>
          <a:p>
            <a:r>
              <a:rPr lang="en-US" dirty="0">
                <a:solidFill>
                  <a:srgbClr val="002060"/>
                </a:solidFill>
                <a:latin typeface="Gill Sans MT" panose="020B0502020104020203" pitchFamily="34" charset="0"/>
              </a:rPr>
              <a:t>Some of these companies were bankrupt between 2000 and 2012. Some of them were operational between 2007 and 2013.</a:t>
            </a:r>
          </a:p>
          <a:p>
            <a:r>
              <a:rPr lang="en-US" dirty="0">
                <a:solidFill>
                  <a:srgbClr val="002060"/>
                </a:solidFill>
                <a:latin typeface="Gill Sans MT" panose="020B0502020104020203" pitchFamily="34" charset="0"/>
              </a:rPr>
              <a:t>It includes over 64 attributes along with 10,503 examples. The data was available in the form of </a:t>
            </a:r>
            <a:r>
              <a:rPr lang="en-US" dirty="0" err="1">
                <a:solidFill>
                  <a:srgbClr val="002060"/>
                </a:solidFill>
                <a:latin typeface="Gill Sans MT" panose="020B0502020104020203" pitchFamily="34" charset="0"/>
              </a:rPr>
              <a:t>arrff</a:t>
            </a:r>
            <a:r>
              <a:rPr lang="en-US" dirty="0">
                <a:solidFill>
                  <a:srgbClr val="002060"/>
                </a:solidFill>
                <a:latin typeface="Gill Sans MT" panose="020B0502020104020203" pitchFamily="34" charset="0"/>
              </a:rPr>
              <a:t> format. </a:t>
            </a:r>
          </a:p>
          <a:p>
            <a:r>
              <a:rPr lang="en-US" dirty="0">
                <a:solidFill>
                  <a:srgbClr val="002060"/>
                </a:solidFill>
                <a:latin typeface="Gill Sans MT" panose="020B0502020104020203" pitchFamily="34" charset="0"/>
              </a:rPr>
              <a:t>It was read in the Python file and the analysis was performed on that data</a:t>
            </a: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5</a:t>
            </a:fld>
            <a:endParaRPr lang="en-IN">
              <a:solidFill>
                <a:prstClr val="white">
                  <a:tint val="75000"/>
                </a:prstClr>
              </a:solidFill>
            </a:endParaRPr>
          </a:p>
        </p:txBody>
      </p:sp>
    </p:spTree>
    <p:extLst>
      <p:ext uri="{BB962C8B-B14F-4D97-AF65-F5344CB8AC3E}">
        <p14:creationId xmlns:p14="http://schemas.microsoft.com/office/powerpoint/2010/main" val="12249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69876" y="129913"/>
            <a:ext cx="9601200" cy="1143000"/>
          </a:xfrm>
        </p:spPr>
        <p:txBody>
          <a:bodyPr/>
          <a:lstStyle/>
          <a:p>
            <a:r>
              <a:rPr lang="en-US" dirty="0">
                <a:solidFill>
                  <a:schemeClr val="accent3">
                    <a:lumMod val="50000"/>
                  </a:schemeClr>
                </a:solidFill>
                <a:latin typeface="Gill Sans MT" panose="020B0502020104020203" pitchFamily="34" charset="0"/>
              </a:rPr>
              <a:t>Data Understanding</a:t>
            </a:r>
            <a:endParaRPr lang="en-IN" dirty="0">
              <a:solidFill>
                <a:schemeClr val="accent3">
                  <a:lumMod val="50000"/>
                </a:schemeClr>
              </a:solidFill>
              <a:latin typeface="Gill Sans MT" panose="020B0502020104020203" pitchFamily="34" charset="0"/>
            </a:endParaRP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6</a:t>
            </a:fld>
            <a:endParaRPr lang="en-IN">
              <a:solidFill>
                <a:prstClr val="white">
                  <a:tint val="75000"/>
                </a:prstClr>
              </a:solidFill>
            </a:endParaRPr>
          </a:p>
        </p:txBody>
      </p:sp>
      <p:sp>
        <p:nvSpPr>
          <p:cNvPr id="7" name="Content Placeholder 2"/>
          <p:cNvSpPr>
            <a:spLocks noGrp="1"/>
          </p:cNvSpPr>
          <p:nvPr>
            <p:ph idx="1"/>
          </p:nvPr>
        </p:nvSpPr>
        <p:spPr>
          <a:xfrm>
            <a:off x="1304627" y="1284401"/>
            <a:ext cx="9601200" cy="4343400"/>
          </a:xfrm>
        </p:spPr>
        <p:txBody>
          <a:bodyPr>
            <a:noAutofit/>
          </a:bodyPr>
          <a:lstStyle/>
          <a:p>
            <a:r>
              <a:rPr lang="en-US" dirty="0">
                <a:solidFill>
                  <a:srgbClr val="002060"/>
                </a:solidFill>
                <a:latin typeface="Gill Sans MT" panose="020B0502020104020203" pitchFamily="34" charset="0"/>
              </a:rPr>
              <a:t>Performing Exploratory data analysis to get a basic sense about the data. </a:t>
            </a:r>
          </a:p>
          <a:p>
            <a:pPr marL="0" indent="0">
              <a:buNone/>
            </a:pPr>
            <a:endParaRPr lang="en-US" dirty="0">
              <a:solidFill>
                <a:srgbClr val="002060"/>
              </a:solidFill>
              <a:latin typeface="Gill Sans MT" panose="020B0502020104020203" pitchFamily="34" charset="0"/>
            </a:endParaRPr>
          </a:p>
          <a:p>
            <a:r>
              <a:rPr lang="en-US" dirty="0">
                <a:solidFill>
                  <a:srgbClr val="002060"/>
                </a:solidFill>
                <a:latin typeface="Gill Sans MT" panose="020B0502020104020203" pitchFamily="34" charset="0"/>
              </a:rPr>
              <a:t>We can see that there are many</a:t>
            </a:r>
          </a:p>
          <a:p>
            <a:pPr marL="0" indent="0">
              <a:buNone/>
            </a:pPr>
            <a:r>
              <a:rPr lang="en-US" dirty="0">
                <a:solidFill>
                  <a:srgbClr val="002060"/>
                </a:solidFill>
                <a:latin typeface="Gill Sans MT" panose="020B0502020104020203" pitchFamily="34" charset="0"/>
              </a:rPr>
              <a:t>Missing values</a:t>
            </a:r>
          </a:p>
          <a:p>
            <a:pPr marL="0" indent="0">
              <a:buNone/>
            </a:pPr>
            <a:endParaRPr lang="en-US" dirty="0">
              <a:solidFill>
                <a:srgbClr val="002060"/>
              </a:solidFill>
              <a:latin typeface="Gill Sans MT" panose="020B0502020104020203" pitchFamily="34" charset="0"/>
            </a:endParaRPr>
          </a:p>
          <a:p>
            <a:pPr marL="0" indent="0">
              <a:buNone/>
            </a:pPr>
            <a:endParaRPr lang="en-IN" sz="3000" dirty="0">
              <a:solidFill>
                <a:srgbClr val="002060"/>
              </a:solidFill>
              <a:latin typeface="Gill Sans MT" panose="020B0502020104020203" pitchFamily="34" charset="0"/>
            </a:endParaRPr>
          </a:p>
        </p:txBody>
      </p:sp>
      <p:pic>
        <p:nvPicPr>
          <p:cNvPr id="8" name="Picture 7">
            <a:extLst/>
          </p:cNvPr>
          <p:cNvPicPr>
            <a:picLocks noChangeAspect="1"/>
          </p:cNvPicPr>
          <p:nvPr/>
        </p:nvPicPr>
        <p:blipFill rotWithShape="1">
          <a:blip r:embed="rId2"/>
          <a:srcRect l="12190" t="34245" r="6874" b="24795"/>
          <a:stretch/>
        </p:blipFill>
        <p:spPr>
          <a:xfrm>
            <a:off x="5662364" y="2204864"/>
            <a:ext cx="6473216" cy="1842740"/>
          </a:xfrm>
          <a:prstGeom prst="rect">
            <a:avLst/>
          </a:prstGeom>
        </p:spPr>
      </p:pic>
      <p:pic>
        <p:nvPicPr>
          <p:cNvPr id="9" name="Picture 8">
            <a:extLst/>
          </p:cNvPr>
          <p:cNvPicPr>
            <a:picLocks noChangeAspect="1"/>
          </p:cNvPicPr>
          <p:nvPr/>
        </p:nvPicPr>
        <p:blipFill rotWithShape="1">
          <a:blip r:embed="rId3"/>
          <a:srcRect l="12191" t="34246" r="6874" b="26894"/>
          <a:stretch/>
        </p:blipFill>
        <p:spPr>
          <a:xfrm>
            <a:off x="1773932" y="4221088"/>
            <a:ext cx="7272808" cy="1964189"/>
          </a:xfrm>
          <a:prstGeom prst="rect">
            <a:avLst/>
          </a:prstGeom>
        </p:spPr>
      </p:pic>
    </p:spTree>
    <p:extLst>
      <p:ext uri="{BB962C8B-B14F-4D97-AF65-F5344CB8AC3E}">
        <p14:creationId xmlns:p14="http://schemas.microsoft.com/office/powerpoint/2010/main" val="423327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69876" y="129913"/>
            <a:ext cx="9601200" cy="1143000"/>
          </a:xfrm>
        </p:spPr>
        <p:txBody>
          <a:bodyPr/>
          <a:lstStyle/>
          <a:p>
            <a:r>
              <a:rPr lang="en-US" dirty="0">
                <a:solidFill>
                  <a:schemeClr val="accent3">
                    <a:lumMod val="50000"/>
                  </a:schemeClr>
                </a:solidFill>
                <a:latin typeface="Gill Sans MT" panose="020B0502020104020203" pitchFamily="34" charset="0"/>
              </a:rPr>
              <a:t>Data Understanding</a:t>
            </a:r>
            <a:endParaRPr lang="en-IN" dirty="0">
              <a:solidFill>
                <a:schemeClr val="accent3">
                  <a:lumMod val="50000"/>
                </a:schemeClr>
              </a:solidFill>
              <a:latin typeface="Gill Sans MT" panose="020B0502020104020203" pitchFamily="34" charset="0"/>
            </a:endParaRP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7</a:t>
            </a:fld>
            <a:endParaRPr lang="en-IN">
              <a:solidFill>
                <a:prstClr val="white">
                  <a:tint val="75000"/>
                </a:prstClr>
              </a:solidFill>
            </a:endParaRPr>
          </a:p>
        </p:txBody>
      </p:sp>
      <p:sp>
        <p:nvSpPr>
          <p:cNvPr id="8" name="Content Placeholder 2"/>
          <p:cNvSpPr txBox="1">
            <a:spLocks/>
          </p:cNvSpPr>
          <p:nvPr/>
        </p:nvSpPr>
        <p:spPr>
          <a:xfrm>
            <a:off x="1125860" y="1412776"/>
            <a:ext cx="9601200" cy="434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a:solidFill>
                  <a:srgbClr val="002060"/>
                </a:solidFill>
                <a:latin typeface="Gill Sans MT" panose="020B0502020104020203" pitchFamily="34" charset="0"/>
              </a:rPr>
              <a:t>We can also see that it is an imbalanced dataset,</a:t>
            </a:r>
          </a:p>
          <a:p>
            <a:pPr marL="0" indent="0">
              <a:buFont typeface="Arial" pitchFamily="34" charset="0"/>
              <a:buNone/>
            </a:pPr>
            <a:endParaRPr lang="en-US">
              <a:solidFill>
                <a:srgbClr val="002060"/>
              </a:solidFill>
              <a:latin typeface="Gill Sans MT" panose="020B0502020104020203" pitchFamily="34" charset="0"/>
            </a:endParaRPr>
          </a:p>
          <a:p>
            <a:pPr marL="0" indent="0">
              <a:buFont typeface="Arial" pitchFamily="34" charset="0"/>
              <a:buNone/>
            </a:pPr>
            <a:endParaRPr lang="en-US">
              <a:solidFill>
                <a:srgbClr val="002060"/>
              </a:solidFill>
              <a:latin typeface="Gill Sans MT" panose="020B0502020104020203" pitchFamily="34" charset="0"/>
            </a:endParaRPr>
          </a:p>
          <a:p>
            <a:pPr marL="0" indent="0">
              <a:buFont typeface="Arial" pitchFamily="34" charset="0"/>
              <a:buNone/>
            </a:pPr>
            <a:endParaRPr lang="en-US">
              <a:solidFill>
                <a:srgbClr val="002060"/>
              </a:solidFill>
              <a:latin typeface="Gill Sans MT" panose="020B0502020104020203" pitchFamily="34" charset="0"/>
            </a:endParaRPr>
          </a:p>
          <a:p>
            <a:pPr marL="0" indent="0">
              <a:buFont typeface="Arial" pitchFamily="34" charset="0"/>
              <a:buNone/>
            </a:pPr>
            <a:endParaRPr lang="en-IN" sz="3000" dirty="0">
              <a:solidFill>
                <a:srgbClr val="002060"/>
              </a:solidFill>
              <a:latin typeface="Gill Sans MT" panose="020B0502020104020203" pitchFamily="34" charset="0"/>
            </a:endParaRPr>
          </a:p>
        </p:txBody>
      </p:sp>
      <p:pic>
        <p:nvPicPr>
          <p:cNvPr id="9" name="Picture 8">
            <a:extLst/>
          </p:cNvPr>
          <p:cNvPicPr>
            <a:picLocks noChangeAspect="1"/>
          </p:cNvPicPr>
          <p:nvPr/>
        </p:nvPicPr>
        <p:blipFill>
          <a:blip r:embed="rId2"/>
          <a:stretch>
            <a:fillRect/>
          </a:stretch>
        </p:blipFill>
        <p:spPr>
          <a:xfrm>
            <a:off x="1029604" y="1909090"/>
            <a:ext cx="10605271" cy="3752158"/>
          </a:xfrm>
          <a:prstGeom prst="rect">
            <a:avLst/>
          </a:prstGeom>
        </p:spPr>
      </p:pic>
    </p:spTree>
    <p:extLst>
      <p:ext uri="{BB962C8B-B14F-4D97-AF65-F5344CB8AC3E}">
        <p14:creationId xmlns:p14="http://schemas.microsoft.com/office/powerpoint/2010/main" val="50676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89009" y="185349"/>
            <a:ext cx="9601200" cy="940257"/>
          </a:xfrm>
        </p:spPr>
        <p:txBody>
          <a:bodyPr/>
          <a:lstStyle/>
          <a:p>
            <a:r>
              <a:rPr lang="en-US" dirty="0">
                <a:solidFill>
                  <a:schemeClr val="accent3">
                    <a:lumMod val="50000"/>
                  </a:schemeClr>
                </a:solidFill>
                <a:latin typeface="Gill Sans MT" panose="020B0502020104020203" pitchFamily="34" charset="0"/>
              </a:rPr>
              <a:t>Data Understanding</a:t>
            </a:r>
            <a:endParaRPr lang="en-IN" dirty="0">
              <a:solidFill>
                <a:schemeClr val="accent3">
                  <a:lumMod val="50000"/>
                </a:schemeClr>
              </a:solidFill>
              <a:latin typeface="Gill Sans MT" panose="020B0502020104020203" pitchFamily="34" charset="0"/>
            </a:endParaRPr>
          </a:p>
        </p:txBody>
      </p:sp>
      <p:sp>
        <p:nvSpPr>
          <p:cNvPr id="3" name="Content Placeholder 2"/>
          <p:cNvSpPr>
            <a:spLocks noGrp="1"/>
          </p:cNvSpPr>
          <p:nvPr>
            <p:ph idx="1"/>
          </p:nvPr>
        </p:nvSpPr>
        <p:spPr>
          <a:xfrm>
            <a:off x="1289009" y="1296276"/>
            <a:ext cx="9601200" cy="4436980"/>
          </a:xfrm>
        </p:spPr>
        <p:txBody>
          <a:bodyPr>
            <a:noAutofit/>
          </a:bodyPr>
          <a:lstStyle/>
          <a:p>
            <a:endParaRPr lang="en-US" dirty="0">
              <a:solidFill>
                <a:srgbClr val="002060"/>
              </a:solidFill>
              <a:latin typeface="Gill Sans MT" panose="020B0502020104020203" pitchFamily="34" charset="0"/>
            </a:endParaRPr>
          </a:p>
          <a:p>
            <a:r>
              <a:rPr lang="en-US" dirty="0">
                <a:solidFill>
                  <a:srgbClr val="002060"/>
                </a:solidFill>
                <a:latin typeface="Gill Sans MT" panose="020B0502020104020203" pitchFamily="34" charset="0"/>
              </a:rPr>
              <a:t>We can see from the sparsity matrix that column 37 has a lot of missing values in almost every year as speculated from the missing value count.</a:t>
            </a:r>
          </a:p>
          <a:p>
            <a:r>
              <a:rPr lang="en-US" dirty="0">
                <a:solidFill>
                  <a:srgbClr val="002060"/>
                </a:solidFill>
                <a:latin typeface="Gill Sans MT" panose="020B0502020104020203" pitchFamily="34" charset="0"/>
              </a:rPr>
              <a:t>Hence, it is safe to say data needs to be imputed.</a:t>
            </a:r>
          </a:p>
          <a:p>
            <a:r>
              <a:rPr lang="en-US" dirty="0">
                <a:solidFill>
                  <a:srgbClr val="002060"/>
                </a:solidFill>
                <a:latin typeface="Gill Sans MT" panose="020B0502020104020203" pitchFamily="34" charset="0"/>
              </a:rPr>
              <a:t>So, we have performed the following imputations:</a:t>
            </a:r>
          </a:p>
          <a:p>
            <a:pPr marL="0" indent="0">
              <a:buNone/>
            </a:pPr>
            <a:r>
              <a:rPr lang="en-US" dirty="0">
                <a:solidFill>
                  <a:srgbClr val="002060"/>
                </a:solidFill>
                <a:latin typeface="Gill Sans MT" panose="020B0502020104020203" pitchFamily="34" charset="0"/>
              </a:rPr>
              <a:t>  1. Mean imputation</a:t>
            </a:r>
          </a:p>
          <a:p>
            <a:pPr marL="0" indent="0">
              <a:buNone/>
            </a:pPr>
            <a:r>
              <a:rPr lang="en-US" dirty="0">
                <a:solidFill>
                  <a:srgbClr val="002060"/>
                </a:solidFill>
                <a:latin typeface="Gill Sans MT" panose="020B0502020104020203" pitchFamily="34" charset="0"/>
              </a:rPr>
              <a:t> 11. </a:t>
            </a:r>
            <a:r>
              <a:rPr lang="en-US" dirty="0" err="1">
                <a:solidFill>
                  <a:srgbClr val="002060"/>
                </a:solidFill>
                <a:latin typeface="Gill Sans MT" panose="020B0502020104020203" pitchFamily="34" charset="0"/>
              </a:rPr>
              <a:t>knn</a:t>
            </a:r>
            <a:r>
              <a:rPr lang="en-US" dirty="0">
                <a:solidFill>
                  <a:srgbClr val="002060"/>
                </a:solidFill>
                <a:latin typeface="Gill Sans MT" panose="020B0502020104020203" pitchFamily="34" charset="0"/>
              </a:rPr>
              <a:t> imputation</a:t>
            </a:r>
          </a:p>
          <a:p>
            <a:r>
              <a:rPr lang="en-US" dirty="0">
                <a:solidFill>
                  <a:srgbClr val="002060"/>
                </a:solidFill>
                <a:latin typeface="Gill Sans MT" panose="020B0502020104020203" pitchFamily="34" charset="0"/>
              </a:rPr>
              <a:t>Thus, we got the data in shape for the modelling to be performed.</a:t>
            </a:r>
          </a:p>
          <a:p>
            <a:pPr marL="0" indent="0">
              <a:buNone/>
            </a:pPr>
            <a:endParaRPr lang="en-IN" sz="3000" dirty="0">
              <a:solidFill>
                <a:srgbClr val="002060"/>
              </a:solidFill>
              <a:latin typeface="Gill Sans MT" panose="020B0502020104020203" pitchFamily="34" charset="0"/>
            </a:endParaRP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8</a:t>
            </a:fld>
            <a:endParaRPr lang="en-IN">
              <a:solidFill>
                <a:prstClr val="white">
                  <a:tint val="75000"/>
                </a:prstClr>
              </a:solidFill>
            </a:endParaRPr>
          </a:p>
        </p:txBody>
      </p:sp>
    </p:spTree>
    <p:extLst>
      <p:ext uri="{BB962C8B-B14F-4D97-AF65-F5344CB8AC3E}">
        <p14:creationId xmlns:p14="http://schemas.microsoft.com/office/powerpoint/2010/main" val="47500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50000"/>
                  </a:schemeClr>
                </a:solidFill>
                <a:latin typeface="Gill Sans MT" panose="020B0502020104020203" pitchFamily="34" charset="0"/>
              </a:rPr>
              <a:t>Data Preparation</a:t>
            </a:r>
            <a:endParaRPr lang="en-IN" dirty="0">
              <a:solidFill>
                <a:schemeClr val="accent3">
                  <a:lumMod val="50000"/>
                </a:schemeClr>
              </a:solidFill>
              <a:latin typeface="Gill Sans MT" panose="020B0502020104020203" pitchFamily="34" charset="0"/>
            </a:endParaRPr>
          </a:p>
        </p:txBody>
      </p:sp>
      <p:sp>
        <p:nvSpPr>
          <p:cNvPr id="5" name="Slide Number Placeholder 4"/>
          <p:cNvSpPr>
            <a:spLocks noGrp="1"/>
          </p:cNvSpPr>
          <p:nvPr>
            <p:ph type="sldNum" sz="quarter" idx="12"/>
          </p:nvPr>
        </p:nvSpPr>
        <p:spPr/>
        <p:txBody>
          <a:bodyPr/>
          <a:lstStyle/>
          <a:p>
            <a:fld id="{299542E4-2CCF-42F6-9D92-ED568035133D}" type="slidenum">
              <a:rPr lang="en-IN" smtClean="0">
                <a:solidFill>
                  <a:prstClr val="white">
                    <a:tint val="75000"/>
                  </a:prstClr>
                </a:solidFill>
              </a:rPr>
              <a:pPr/>
              <a:t>9</a:t>
            </a:fld>
            <a:endParaRPr lang="en-IN">
              <a:solidFill>
                <a:prstClr val="white">
                  <a:tint val="75000"/>
                </a:prstClr>
              </a:solidFill>
            </a:endParaRPr>
          </a:p>
        </p:txBody>
      </p:sp>
      <p:sp>
        <p:nvSpPr>
          <p:cNvPr id="6" name="Content Placeholder 2"/>
          <p:cNvSpPr>
            <a:spLocks noGrp="1"/>
          </p:cNvSpPr>
          <p:nvPr>
            <p:ph idx="1"/>
          </p:nvPr>
        </p:nvSpPr>
        <p:spPr>
          <a:xfrm>
            <a:off x="1197868" y="1628800"/>
            <a:ext cx="9601200" cy="4436980"/>
          </a:xfrm>
        </p:spPr>
        <p:txBody>
          <a:bodyPr>
            <a:noAutofit/>
          </a:bodyPr>
          <a:lstStyle/>
          <a:p>
            <a:r>
              <a:rPr lang="en-US" dirty="0">
                <a:solidFill>
                  <a:srgbClr val="002060"/>
                </a:solidFill>
                <a:latin typeface="Gill Sans MT" panose="020B0502020104020203" pitchFamily="34" charset="0"/>
              </a:rPr>
              <a:t>We can see from the sparsity matrix that column 37 has a lot of missing values in almost every year as speculated from the missing value count.</a:t>
            </a:r>
          </a:p>
          <a:p>
            <a:r>
              <a:rPr lang="en-US" dirty="0">
                <a:solidFill>
                  <a:srgbClr val="002060"/>
                </a:solidFill>
                <a:latin typeface="Gill Sans MT" panose="020B0502020104020203" pitchFamily="34" charset="0"/>
              </a:rPr>
              <a:t>Hence, it is safe to say data needs to be imputed.</a:t>
            </a:r>
          </a:p>
          <a:p>
            <a:r>
              <a:rPr lang="en-US" dirty="0">
                <a:solidFill>
                  <a:srgbClr val="002060"/>
                </a:solidFill>
                <a:latin typeface="Gill Sans MT" panose="020B0502020104020203" pitchFamily="34" charset="0"/>
              </a:rPr>
              <a:t>So, we have performed the following imputations:</a:t>
            </a:r>
          </a:p>
          <a:p>
            <a:pPr marL="0" indent="0">
              <a:buNone/>
            </a:pPr>
            <a:r>
              <a:rPr lang="en-US" dirty="0">
                <a:solidFill>
                  <a:srgbClr val="002060"/>
                </a:solidFill>
                <a:latin typeface="Gill Sans MT" panose="020B0502020104020203" pitchFamily="34" charset="0"/>
              </a:rPr>
              <a:t>  1. Mean imputation</a:t>
            </a:r>
          </a:p>
          <a:p>
            <a:r>
              <a:rPr lang="en-US" dirty="0">
                <a:solidFill>
                  <a:srgbClr val="002060"/>
                </a:solidFill>
                <a:latin typeface="Gill Sans MT" panose="020B0502020104020203" pitchFamily="34" charset="0"/>
              </a:rPr>
              <a:t>To handle the imbalanced dataset we decided to go ahead with the cross validation technique and decided to keep number of folds equal to 5. </a:t>
            </a:r>
          </a:p>
          <a:p>
            <a:r>
              <a:rPr lang="en-US" dirty="0">
                <a:solidFill>
                  <a:srgbClr val="002060"/>
                </a:solidFill>
                <a:latin typeface="Gill Sans MT" panose="020B0502020104020203" pitchFamily="34" charset="0"/>
              </a:rPr>
              <a:t>Thus, we got the data in shape for the modelling to be performed.</a:t>
            </a:r>
          </a:p>
          <a:p>
            <a:pPr marL="0" indent="0">
              <a:buNone/>
            </a:pPr>
            <a:endParaRPr lang="en-IN" sz="3000" dirty="0">
              <a:solidFill>
                <a:srgbClr val="002060"/>
              </a:solidFill>
              <a:latin typeface="Gill Sans MT" panose="020B0502020104020203" pitchFamily="34" charset="0"/>
            </a:endParaRPr>
          </a:p>
        </p:txBody>
      </p:sp>
    </p:spTree>
    <p:extLst>
      <p:ext uri="{BB962C8B-B14F-4D97-AF65-F5344CB8AC3E}">
        <p14:creationId xmlns:p14="http://schemas.microsoft.com/office/powerpoint/2010/main" val="247044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Woodgrain 16x9">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C20563B-C646-42AF-9D0D-76DF086793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762</Words>
  <Application>Microsoft Office PowerPoint</Application>
  <PresentationFormat>Custom</PresentationFormat>
  <Paragraphs>120</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vt:lpstr>
      <vt:lpstr>Gill Sans MT</vt:lpstr>
      <vt:lpstr>3_Woodgrain 16x9</vt:lpstr>
      <vt:lpstr>Bankruptcy Prediction</vt:lpstr>
      <vt:lpstr>Executive Summary (Abstract)</vt:lpstr>
      <vt:lpstr>Business Problem</vt:lpstr>
      <vt:lpstr>Business Problem</vt:lpstr>
      <vt:lpstr>Data Requirements &amp; Collections</vt:lpstr>
      <vt:lpstr>Data Understanding</vt:lpstr>
      <vt:lpstr>Data Understanding</vt:lpstr>
      <vt:lpstr>Data Understanding</vt:lpstr>
      <vt:lpstr>Data Preparation</vt:lpstr>
      <vt:lpstr> Modeling, Evaluation and Feedback</vt:lpstr>
      <vt:lpstr> Modeling, Evaluation and Feedback</vt:lpstr>
      <vt:lpstr>Modeling, Evaluation and Feedback</vt:lpstr>
      <vt:lpstr>Modeling, Evaluation and Feedback</vt:lpstr>
      <vt:lpstr>Business Recommendations</vt:lpstr>
      <vt:lpstr>Assumptions, Limitations &amp; Further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2016-02-08T05:04:35Z</dcterms:created>
  <dcterms:modified xsi:type="dcterms:W3CDTF">2019-02-08T18:50:23Z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TC028011159991</vt:lpwstr>
  </property>
</Properties>
</file>